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6" r:id="rId2"/>
    <p:sldId id="921" r:id="rId3"/>
    <p:sldId id="922" r:id="rId4"/>
    <p:sldId id="348" r:id="rId5"/>
    <p:sldId id="349" r:id="rId6"/>
    <p:sldId id="350" r:id="rId7"/>
    <p:sldId id="351" r:id="rId8"/>
    <p:sldId id="930" r:id="rId9"/>
    <p:sldId id="926" r:id="rId10"/>
    <p:sldId id="927" r:id="rId11"/>
    <p:sldId id="919" r:id="rId12"/>
    <p:sldId id="337" r:id="rId13"/>
    <p:sldId id="338" r:id="rId14"/>
    <p:sldId id="339" r:id="rId15"/>
    <p:sldId id="352" r:id="rId16"/>
    <p:sldId id="276" r:id="rId17"/>
    <p:sldId id="920" r:id="rId18"/>
    <p:sldId id="923" r:id="rId19"/>
    <p:sldId id="928" r:id="rId20"/>
    <p:sldId id="924" r:id="rId21"/>
    <p:sldId id="925" r:id="rId22"/>
    <p:sldId id="929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500"/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321"/>
    <p:restoredTop sz="77949" autoAdjust="0"/>
  </p:normalViewPr>
  <p:slideViewPr>
    <p:cSldViewPr showGuides="1">
      <p:cViewPr varScale="1">
        <p:scale>
          <a:sx n="95" d="100"/>
          <a:sy n="95" d="100"/>
        </p:scale>
        <p:origin x="1288" y="1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83656C-0EA3-408C-BAA4-B14022CE66AA}" type="datetimeFigureOut">
              <a:rPr lang="en-US" smtClean="0"/>
              <a:t>8/27/19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B1D770-1E3A-4068-8773-94408BE384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6485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Pentium_FDIV_bug#cite_note-2" TargetMode="External"/><Relationship Id="rId3" Type="http://schemas.openxmlformats.org/officeDocument/2006/relationships/hyperlink" Target="https://en.wikipedia.org/wiki/Computer_bug" TargetMode="External"/><Relationship Id="rId7" Type="http://schemas.openxmlformats.org/officeDocument/2006/relationships/hyperlink" Target="https://en.wikipedia.org/wiki/Pentium_FDIV_bug#cite_note-NicelyFAQ-1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en.wikipedia.org/wiki/Lynchburg_College" TargetMode="External"/><Relationship Id="rId5" Type="http://schemas.openxmlformats.org/officeDocument/2006/relationships/hyperlink" Target="https://en.wikipedia.org/wiki/P5_(microarchitecture)" TargetMode="External"/><Relationship Id="rId4" Type="http://schemas.openxmlformats.org/officeDocument/2006/relationships/hyperlink" Target="https://en.wikipedia.org/wiki/Floating_point_unit" TargetMode="Externa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B1D770-1E3A-4068-8773-94408BE3849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2670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Most important topic you have never heard of.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B1D770-1E3A-4068-8773-94408BE3849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789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dirty="0"/>
              <a:t>Decision making is hard… see how this car has to make many many decisions over the next 5 seconds and then </a:t>
            </a:r>
            <a:r>
              <a:rPr lang="en-US" dirty="0" err="1"/>
              <a:t>giveup</a:t>
            </a:r>
            <a:r>
              <a:rPr lang="en-US" dirty="0"/>
              <a:t> on the merge.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99CECB-8C32-1F4E-A38C-D6E05A0076D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3669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overtake or not to overtake</a:t>
            </a:r>
          </a:p>
          <a:p>
            <a:r>
              <a:rPr lang="en-US" dirty="0"/>
              <a:t>Unlike the prince of Denmark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E2075C-BB6B-1242-B0E9-C1B429E7B4C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9571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6-12: 10 minutes</a:t>
            </a:r>
          </a:p>
          <a:p>
            <a:endParaRPr lang="en-US" dirty="0"/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Compound interest is an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example of exponential growth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problem of fickle drivers is rearing its head. 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E2075C-BB6B-1242-B0E9-C1B429E7B4C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4229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costs 1-10 million dollars to change a single line of code</a:t>
            </a:r>
          </a:p>
          <a:p>
            <a:endParaRPr lang="en-US" dirty="0"/>
          </a:p>
          <a:p>
            <a:r>
              <a:rPr lang="en-US" dirty="0"/>
              <a:t>Today I will talk about verification of safety</a:t>
            </a:r>
            <a:r>
              <a:rPr lang="en-US" baseline="0" dirty="0"/>
              <a:t> critical AE system of which the modern commercial airliner is probably the </a:t>
            </a:r>
            <a:r>
              <a:rPr lang="en-US" b="1" baseline="0" dirty="0"/>
              <a:t>grandest example </a:t>
            </a:r>
            <a:r>
              <a:rPr lang="en-US" baseline="0" dirty="0"/>
              <a:t>of.</a:t>
            </a:r>
          </a:p>
          <a:p>
            <a:endParaRPr lang="en-US" dirty="0"/>
          </a:p>
          <a:p>
            <a:r>
              <a:rPr lang="en-US" dirty="0"/>
              <a:t>Outset, we have to say that these air travel by a commercial airline is extremely safe</a:t>
            </a:r>
            <a:r>
              <a:rPr lang="en-US" baseline="0" dirty="0"/>
              <a:t> by about every measure.</a:t>
            </a:r>
            <a:endParaRPr lang="en-US" dirty="0"/>
          </a:p>
          <a:p>
            <a:r>
              <a:rPr lang="en-US" dirty="0"/>
              <a:t>6” of leg space in an exit</a:t>
            </a:r>
            <a:r>
              <a:rPr lang="en-US" baseline="0" dirty="0"/>
              <a:t> row is in high demand because </a:t>
            </a:r>
            <a:r>
              <a:rPr lang="en-US" b="1" baseline="0" dirty="0"/>
              <a:t>the probability of being in a flight where the extra responsibility of being in an exit row would matter is very low. </a:t>
            </a:r>
          </a:p>
          <a:p>
            <a:endParaRPr lang="en-US" b="1" baseline="0" dirty="0"/>
          </a:p>
          <a:p>
            <a:r>
              <a:rPr lang="en-US" b="0" baseline="0" dirty="0"/>
              <a:t>The </a:t>
            </a:r>
            <a:r>
              <a:rPr lang="en-US" b="1" baseline="0" dirty="0"/>
              <a:t>invisible hand </a:t>
            </a:r>
            <a:r>
              <a:rPr lang="en-US" b="0" baseline="0" dirty="0"/>
              <a:t>that has made the safety record so impressive are the regulations that the US </a:t>
            </a:r>
            <a:r>
              <a:rPr lang="en-US" b="0" baseline="0" dirty="0" err="1"/>
              <a:t>govt</a:t>
            </a:r>
            <a:r>
              <a:rPr lang="en-US" b="0" baseline="0" dirty="0"/>
              <a:t> (and its European counterpart) puts in place for any airline to operate in the US airports. </a:t>
            </a:r>
          </a:p>
          <a:p>
            <a:endParaRPr lang="en-US" b="0" baseline="0" dirty="0"/>
          </a:p>
          <a:p>
            <a:r>
              <a:rPr lang="en-US" b="0" baseline="0" dirty="0"/>
              <a:t>From the phrasing of the safety announcements, to the weight of the cockpit door to # on board defibrillators, the FAA regulates no only the flying equipment but also the processes in the airports in </a:t>
            </a:r>
            <a:r>
              <a:rPr lang="en-US" b="0" baseline="0" dirty="0" err="1"/>
              <a:t>countires</a:t>
            </a:r>
            <a:r>
              <a:rPr lang="en-US" b="0" baseline="0" dirty="0"/>
              <a:t> from which the plane take off. </a:t>
            </a:r>
          </a:p>
          <a:p>
            <a:endParaRPr lang="en-US" b="0" baseline="0" dirty="0"/>
          </a:p>
          <a:p>
            <a:r>
              <a:rPr lang="en-US" b="0" baseline="0" dirty="0"/>
              <a:t>Part of this </a:t>
            </a:r>
            <a:r>
              <a:rPr lang="en-US" b="0" baseline="0" dirty="0" err="1"/>
              <a:t>regularoy</a:t>
            </a:r>
            <a:r>
              <a:rPr lang="en-US" b="0" baseline="0" dirty="0"/>
              <a:t> process that </a:t>
            </a:r>
            <a:r>
              <a:rPr lang="en-US" b="1" baseline="0" dirty="0"/>
              <a:t>is relevant for my research </a:t>
            </a:r>
            <a:r>
              <a:rPr lang="en-US" b="0" baseline="0" dirty="0"/>
              <a:t>is this document called DO178C by which FAA and EASA approve </a:t>
            </a:r>
            <a:r>
              <a:rPr lang="en-US" b="0" baseline="0" dirty="0" err="1"/>
              <a:t>airbourne</a:t>
            </a:r>
            <a:r>
              <a:rPr lang="en-US" b="0" baseline="0" dirty="0"/>
              <a:t> software</a:t>
            </a:r>
          </a:p>
          <a:p>
            <a:endParaRPr lang="en-US" dirty="0"/>
          </a:p>
          <a:p>
            <a:r>
              <a:rPr lang="en-US" dirty="0"/>
              <a:t>Categorizes into Levels</a:t>
            </a:r>
          </a:p>
          <a:p>
            <a:endParaRPr lang="en-US" dirty="0"/>
          </a:p>
          <a:p>
            <a:r>
              <a:rPr lang="en-US" dirty="0"/>
              <a:t>E.g., any software that </a:t>
            </a:r>
            <a:r>
              <a:rPr lang="en-US" b="1" dirty="0"/>
              <a:t>commands, controls, and monitors safety-critical functions </a:t>
            </a:r>
            <a:r>
              <a:rPr lang="en-US" dirty="0"/>
              <a:t>should receive the highest DAL - Level A.</a:t>
            </a:r>
          </a:p>
          <a:p>
            <a:endParaRPr lang="en-US" dirty="0"/>
          </a:p>
          <a:p>
            <a:r>
              <a:rPr lang="en-US" dirty="0"/>
              <a:t>Catastrophic - Failure may cause multiple fatalities, usually with </a:t>
            </a:r>
            <a:r>
              <a:rPr lang="en-US" b="1" dirty="0"/>
              <a:t>loss of the airplane</a:t>
            </a:r>
            <a:r>
              <a:rPr lang="en-US" dirty="0"/>
              <a:t>.</a:t>
            </a:r>
          </a:p>
          <a:p>
            <a:r>
              <a:rPr lang="en-US" dirty="0"/>
              <a:t>Hazardous - Failure has </a:t>
            </a:r>
            <a:r>
              <a:rPr lang="en-US" b="1" dirty="0"/>
              <a:t>a large negative impact </a:t>
            </a:r>
            <a:r>
              <a:rPr lang="en-US" dirty="0"/>
              <a:t>on </a:t>
            </a:r>
            <a:r>
              <a:rPr lang="en-US" b="1" dirty="0"/>
              <a:t>safety or performance</a:t>
            </a:r>
            <a:r>
              <a:rPr lang="en-US" dirty="0"/>
              <a:t>, or reduces the ability of the crew to operate the aircraft due to physical distress or a </a:t>
            </a:r>
            <a:r>
              <a:rPr lang="en-US" b="1" dirty="0"/>
              <a:t>higher workload</a:t>
            </a:r>
            <a:r>
              <a:rPr lang="en-US" dirty="0"/>
              <a:t>, or causes </a:t>
            </a:r>
            <a:r>
              <a:rPr lang="en-US" b="1" dirty="0"/>
              <a:t>serious or fatal injuries among the passengers</a:t>
            </a:r>
            <a:r>
              <a:rPr lang="en-US" dirty="0"/>
              <a:t>.</a:t>
            </a:r>
          </a:p>
          <a:p>
            <a:r>
              <a:rPr lang="en-US" dirty="0"/>
              <a:t>Major - </a:t>
            </a:r>
            <a:r>
              <a:rPr lang="en-US" b="1" dirty="0"/>
              <a:t>Failure significantly reduces the safety margin </a:t>
            </a:r>
            <a:r>
              <a:rPr lang="en-US" dirty="0"/>
              <a:t>or </a:t>
            </a:r>
            <a:r>
              <a:rPr lang="en-US" b="1" dirty="0"/>
              <a:t>significantly increases crew workload</a:t>
            </a:r>
            <a:r>
              <a:rPr lang="en-US" dirty="0"/>
              <a:t>. May result in passenger </a:t>
            </a:r>
            <a:r>
              <a:rPr lang="en-US" b="1" dirty="0"/>
              <a:t>discomfort</a:t>
            </a:r>
            <a:r>
              <a:rPr lang="en-US" dirty="0"/>
              <a:t> (or even minor injuries).</a:t>
            </a:r>
          </a:p>
          <a:p>
            <a:r>
              <a:rPr lang="en-US" dirty="0"/>
              <a:t>Minor - Failure slightly reduces the </a:t>
            </a:r>
            <a:r>
              <a:rPr lang="en-US" b="1" dirty="0"/>
              <a:t>safety margin or slightly </a:t>
            </a:r>
            <a:r>
              <a:rPr lang="en-US" dirty="0"/>
              <a:t>increases crew workload. Examples might include causing passenger inconvenience or a routine flight plan change.</a:t>
            </a:r>
          </a:p>
          <a:p>
            <a:r>
              <a:rPr lang="en-US" dirty="0"/>
              <a:t>No Effect - Failure has no impact on safety, aircraft operation, or crew workload.</a:t>
            </a:r>
          </a:p>
          <a:p>
            <a:endParaRPr lang="en-US" dirty="0"/>
          </a:p>
          <a:p>
            <a:r>
              <a:rPr lang="en-US" dirty="0"/>
              <a:t>The Airbus A320 jetliner, for example, a major product of the DO-178B era, contains a total of 800,000 lines of code in all of its avionics systems, points out Nat Hillary, field applications engineer with LDRA Software Technology, a software tool supplier in San Bruno Calif. By contrast the Boeing 777, a newer aircraft, features around 4 million lines of code.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1DA3A0-0E1E-45F0-A9CE-2CF4B807E46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5312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475m$ cost of replacing chips The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Pentium FDIV bug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was a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Computer bug"/>
              </a:rPr>
              <a:t>computer bug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that affected the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Floating point unit"/>
              </a:rPr>
              <a:t>floating point unit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(FPU) of the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 tooltip="P5 (microarchitecture)"/>
              </a:rPr>
              <a:t>early Intel Pentium processors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Because of the bug, the processor could return incorrect decimal results when dividing a number. Discovered in 1994 by Professor Thomas R. Nicely at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 tooltip="Lynchburg College"/>
              </a:rPr>
              <a:t>Lynchburg College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en-US" sz="1200" b="0" i="0" u="none" strike="noStrike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/>
              </a:rPr>
              <a:t>[1]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Intel attributed the error to missing entries in the lookup table used by the floating-point division circuitry.</a:t>
            </a:r>
            <a:r>
              <a:rPr lang="en-US" sz="1200" b="0" i="0" u="none" strike="noStrike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8"/>
              </a:rPr>
              <a:t>[2]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17B5B-D32A-284B-B0C4-C620EACC2AA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7922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 scientist log(n), </a:t>
            </a:r>
            <a:r>
              <a:rPr lang="en-US" dirty="0" err="1"/>
              <a:t>algorithmist</a:t>
            </a:r>
            <a:r>
              <a:rPr lang="en-US" dirty="0"/>
              <a:t> O(Poly(n)), verification engineer O(PSPACE(n))</a:t>
            </a:r>
          </a:p>
          <a:p>
            <a:endParaRPr lang="en-US" dirty="0"/>
          </a:p>
          <a:p>
            <a:r>
              <a:rPr lang="en-US" dirty="0"/>
              <a:t>buzzkills, hype-kills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B1D770-1E3A-4068-8773-94408BE3849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6033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Roshomon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B1D770-1E3A-4068-8773-94408BE3849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5400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26BC2-D01D-4DFD-8054-7E068A9DCB03}" type="datetimeFigureOut">
              <a:rPr lang="en-US" smtClean="0"/>
              <a:t>8/27/19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1D748-DDBF-4E2A-A431-11A3EB73CC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3357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26BC2-D01D-4DFD-8054-7E068A9DCB03}" type="datetimeFigureOut">
              <a:rPr lang="en-US" smtClean="0"/>
              <a:t>8/27/19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1D748-DDBF-4E2A-A431-11A3EB73CC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5785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26BC2-D01D-4DFD-8054-7E068A9DCB03}" type="datetimeFigureOut">
              <a:rPr lang="en-US" smtClean="0"/>
              <a:t>8/27/19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1D748-DDBF-4E2A-A431-11A3EB73CC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2674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124793" y="144818"/>
            <a:ext cx="10058400" cy="1051561"/>
          </a:xfrm>
        </p:spPr>
        <p:txBody>
          <a:bodyPr>
            <a:normAutofit/>
          </a:bodyPr>
          <a:lstStyle>
            <a:lvl1pPr marL="0">
              <a:defRPr sz="4000">
                <a:latin typeface="+mj-lt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1108355" y="1600200"/>
            <a:ext cx="10058400" cy="3720059"/>
          </a:xfrm>
        </p:spPr>
        <p:txBody>
          <a:bodyPr/>
          <a:lstStyle>
            <a:lvl1pPr marL="0" indent="0">
              <a:buSzPct val="100000"/>
              <a:buNone/>
              <a:defRPr>
                <a:latin typeface="+mj-lt"/>
              </a:defRPr>
            </a:lvl1pPr>
            <a:lvl2pPr marL="461422" indent="-260344">
              <a:buSzPct val="100000"/>
              <a:buFont typeface="Wingdings" charset="2"/>
              <a:buChar char="§"/>
              <a:tabLst/>
              <a:defRPr>
                <a:latin typeface="+mj-lt"/>
              </a:defRPr>
            </a:lvl2pPr>
            <a:lvl3pPr marL="613818" indent="-230712">
              <a:buSzPct val="100000"/>
              <a:buFont typeface="Wingdings" charset="2"/>
              <a:buChar char="§"/>
              <a:tabLst/>
              <a:defRPr>
                <a:latin typeface="+mj-lt"/>
              </a:defRPr>
            </a:lvl3pPr>
            <a:lvl4pPr marL="846646" indent="-232828">
              <a:buSzPct val="100000"/>
              <a:buFont typeface="Wingdings" charset="2"/>
              <a:buChar char="§"/>
              <a:tabLst/>
              <a:defRPr>
                <a:latin typeface="+mj-lt"/>
              </a:defRPr>
            </a:lvl4pPr>
            <a:lvl5pPr marL="1068891" indent="-222245">
              <a:buSzPct val="100000"/>
              <a:buFont typeface="Wingdings" charset="2"/>
              <a:buChar char="§"/>
              <a:tabLst/>
              <a:defRPr>
                <a:latin typeface="+mj-lt"/>
              </a:defRPr>
            </a:lvl5pPr>
          </a:lstStyle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en-US" dirty="0"/>
          </a:p>
        </p:txBody>
      </p:sp>
      <p:sp>
        <p:nvSpPr>
          <p:cNvPr id="88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9900460" y="6459786"/>
            <a:ext cx="1312025" cy="365125"/>
          </a:xfrm>
        </p:spPr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45648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26BC2-D01D-4DFD-8054-7E068A9DCB03}" type="datetimeFigureOut">
              <a:rPr lang="en-US" smtClean="0"/>
              <a:t>8/27/19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1D748-DDBF-4E2A-A431-11A3EB73CC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7553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26BC2-D01D-4DFD-8054-7E068A9DCB03}" type="datetimeFigureOut">
              <a:rPr lang="en-US" smtClean="0"/>
              <a:t>8/27/19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1D748-DDBF-4E2A-A431-11A3EB73CC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6320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26BC2-D01D-4DFD-8054-7E068A9DCB03}" type="datetimeFigureOut">
              <a:rPr lang="en-US" smtClean="0"/>
              <a:t>8/27/19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1D748-DDBF-4E2A-A431-11A3EB73CC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71977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26BC2-D01D-4DFD-8054-7E068A9DCB03}" type="datetimeFigureOut">
              <a:rPr lang="en-US" smtClean="0"/>
              <a:t>8/27/19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1D748-DDBF-4E2A-A431-11A3EB73CC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4500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26BC2-D01D-4DFD-8054-7E068A9DCB03}" type="datetimeFigureOut">
              <a:rPr lang="en-US" smtClean="0"/>
              <a:t>8/27/19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1D748-DDBF-4E2A-A431-11A3EB73CC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6270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26BC2-D01D-4DFD-8054-7E068A9DCB03}" type="datetimeFigureOut">
              <a:rPr lang="en-US" smtClean="0"/>
              <a:t>8/27/19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1D748-DDBF-4E2A-A431-11A3EB73CC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6202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26BC2-D01D-4DFD-8054-7E068A9DCB03}" type="datetimeFigureOut">
              <a:rPr lang="en-US" smtClean="0"/>
              <a:t>8/27/19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1D748-DDBF-4E2A-A431-11A3EB73CC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0599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26BC2-D01D-4DFD-8054-7E068A9DCB03}" type="datetimeFigureOut">
              <a:rPr lang="en-US" smtClean="0"/>
              <a:t>8/27/19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1D748-DDBF-4E2A-A431-11A3EB73CC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0858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726BC2-D01D-4DFD-8054-7E068A9DCB03}" type="datetimeFigureOut">
              <a:rPr lang="en-US" smtClean="0"/>
              <a:t>8/27/19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31D748-DDBF-4E2A-A431-11A3EB73CC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7535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mitras@illinois.edu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tiff"/><Relationship Id="rId5" Type="http://schemas.openxmlformats.org/officeDocument/2006/relationships/image" Target="../media/image6.png"/><Relationship Id="rId4" Type="http://schemas.openxmlformats.org/officeDocument/2006/relationships/image" Target="../media/image5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microsoft.com/office/2007/relationships/hdphoto" Target="../media/hdphoto2.wdp"/><Relationship Id="rId5" Type="http://schemas.openxmlformats.org/officeDocument/2006/relationships/image" Target="../media/image11.png"/><Relationship Id="rId4" Type="http://schemas.openxmlformats.org/officeDocument/2006/relationships/image" Target="../media/image10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wiki.illinois.edu/wiki/pages/viewpage.action?pageId=642598908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685800"/>
            <a:ext cx="10363200" cy="1470025"/>
          </a:xfrm>
        </p:spPr>
        <p:txBody>
          <a:bodyPr>
            <a:noAutofit/>
          </a:bodyPr>
          <a:lstStyle/>
          <a:p>
            <a:r>
              <a:rPr lang="en-US" dirty="0"/>
              <a:t>Introduction to the course:</a:t>
            </a:r>
            <a:br>
              <a:rPr lang="en-US" dirty="0"/>
            </a:br>
            <a:r>
              <a:rPr lang="en-US" dirty="0"/>
              <a:t>Verifying cyberphysical systems</a:t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2971800"/>
            <a:ext cx="8534400" cy="2667000"/>
          </a:xfrm>
        </p:spPr>
        <p:txBody>
          <a:bodyPr>
            <a:normAutofit/>
          </a:bodyPr>
          <a:lstStyle/>
          <a:p>
            <a:r>
              <a:rPr lang="en-US" dirty="0"/>
              <a:t>Verifying cyberphysical systems</a:t>
            </a:r>
          </a:p>
          <a:p>
            <a:r>
              <a:rPr lang="en-US" dirty="0"/>
              <a:t>August 27</a:t>
            </a:r>
            <a:r>
              <a:rPr lang="en-US" baseline="30000" dirty="0"/>
              <a:t>th</a:t>
            </a:r>
            <a:r>
              <a:rPr lang="en-US" dirty="0"/>
              <a:t> 2019</a:t>
            </a:r>
          </a:p>
          <a:p>
            <a:r>
              <a:rPr lang="en-US" dirty="0"/>
              <a:t>Sayan Mitra</a:t>
            </a:r>
          </a:p>
          <a:p>
            <a:r>
              <a:rPr lang="en-US" dirty="0">
                <a:hlinkClick r:id="rId2"/>
              </a:rPr>
              <a:t>mitras@illinois.edu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68579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Group 65">
            <a:extLst>
              <a:ext uri="{FF2B5EF4-FFF2-40B4-BE49-F238E27FC236}">
                <a16:creationId xmlns:a16="http://schemas.microsoft.com/office/drawing/2014/main" id="{9492932D-36C3-B643-A37B-DB44F5855420}"/>
              </a:ext>
            </a:extLst>
          </p:cNvPr>
          <p:cNvGrpSpPr/>
          <p:nvPr/>
        </p:nvGrpSpPr>
        <p:grpSpPr>
          <a:xfrm>
            <a:off x="-249025" y="1799460"/>
            <a:ext cx="4937514" cy="1377718"/>
            <a:chOff x="-245086" y="1813449"/>
            <a:chExt cx="4937514" cy="1377718"/>
          </a:xfrm>
        </p:grpSpPr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AC46ED6D-8B41-D041-9EF9-FCB78D9279A3}"/>
                </a:ext>
              </a:extLst>
            </p:cNvPr>
            <p:cNvCxnSpPr>
              <a:cxnSpLocks/>
            </p:cNvCxnSpPr>
            <p:nvPr/>
          </p:nvCxnSpPr>
          <p:spPr>
            <a:xfrm>
              <a:off x="-245086" y="1813449"/>
              <a:ext cx="4917280" cy="1580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2A7168ED-2F5D-414D-88D6-9403A63DAA28}"/>
                </a:ext>
              </a:extLst>
            </p:cNvPr>
            <p:cNvCxnSpPr>
              <a:cxnSpLocks/>
            </p:cNvCxnSpPr>
            <p:nvPr/>
          </p:nvCxnSpPr>
          <p:spPr>
            <a:xfrm>
              <a:off x="-224852" y="3189587"/>
              <a:ext cx="4917280" cy="1580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0" name="Rectangle 69">
            <a:extLst>
              <a:ext uri="{FF2B5EF4-FFF2-40B4-BE49-F238E27FC236}">
                <a16:creationId xmlns:a16="http://schemas.microsoft.com/office/drawing/2014/main" id="{46297222-12AC-574B-9049-B9AEEEDD3587}"/>
              </a:ext>
            </a:extLst>
          </p:cNvPr>
          <p:cNvSpPr/>
          <p:nvPr/>
        </p:nvSpPr>
        <p:spPr>
          <a:xfrm>
            <a:off x="2353456" y="1550669"/>
            <a:ext cx="2705864" cy="18760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94973E2F-E5A4-C34E-B856-FC8C69B0E2B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191158" y="1661175"/>
            <a:ext cx="1557925" cy="15579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C177CC0-5C48-8744-938C-333AC88A5C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793" y="365125"/>
            <a:ext cx="11542427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000" dirty="0"/>
              <a:t>Suppose </a:t>
            </a:r>
            <a:r>
              <a:rPr lang="en-US" sz="4000" i="1" dirty="0"/>
              <a:t>Hamlet’s</a:t>
            </a:r>
            <a:r>
              <a:rPr lang="en-US" sz="4000" dirty="0"/>
              <a:t> car has 2 choices every 10ms, how many positions could it be in in 10 seconds? Predicting all futures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20F3FFF-C199-F84E-9EF7-39E2F4821D6D}"/>
              </a:ext>
            </a:extLst>
          </p:cNvPr>
          <p:cNvSpPr/>
          <p:nvPr/>
        </p:nvSpPr>
        <p:spPr>
          <a:xfrm>
            <a:off x="2490788" y="2285998"/>
            <a:ext cx="328612" cy="342900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12404F6-212A-2546-B07B-52364F8EEE75}"/>
              </a:ext>
            </a:extLst>
          </p:cNvPr>
          <p:cNvGrpSpPr/>
          <p:nvPr/>
        </p:nvGrpSpPr>
        <p:grpSpPr>
          <a:xfrm>
            <a:off x="2771276" y="1943098"/>
            <a:ext cx="1129212" cy="1028700"/>
            <a:chOff x="2771276" y="1943098"/>
            <a:chExt cx="1129212" cy="1028700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3AAF7C61-D750-E545-A9BD-FC7CD289ADF9}"/>
                </a:ext>
              </a:extLst>
            </p:cNvPr>
            <p:cNvSpPr/>
            <p:nvPr/>
          </p:nvSpPr>
          <p:spPr>
            <a:xfrm>
              <a:off x="3571876" y="1943098"/>
              <a:ext cx="328612" cy="342900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6925C23E-0E47-E348-9950-4025EEDF8214}"/>
                </a:ext>
              </a:extLst>
            </p:cNvPr>
            <p:cNvSpPr/>
            <p:nvPr/>
          </p:nvSpPr>
          <p:spPr>
            <a:xfrm>
              <a:off x="3571876" y="2628898"/>
              <a:ext cx="328612" cy="342900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1482E097-E626-AA48-B321-D4A9FDB77D57}"/>
                </a:ext>
              </a:extLst>
            </p:cNvPr>
            <p:cNvCxnSpPr>
              <a:stCxn id="6" idx="7"/>
              <a:endCxn id="8" idx="2"/>
            </p:cNvCxnSpPr>
            <p:nvPr/>
          </p:nvCxnSpPr>
          <p:spPr>
            <a:xfrm flipV="1">
              <a:off x="2771276" y="2114548"/>
              <a:ext cx="800600" cy="221667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9EE9326D-B69B-E04B-947C-2FD17F9A1B62}"/>
                </a:ext>
              </a:extLst>
            </p:cNvPr>
            <p:cNvCxnSpPr>
              <a:cxnSpLocks/>
              <a:stCxn id="6" idx="5"/>
              <a:endCxn id="9" idx="2"/>
            </p:cNvCxnSpPr>
            <p:nvPr/>
          </p:nvCxnSpPr>
          <p:spPr>
            <a:xfrm>
              <a:off x="2771276" y="2578681"/>
              <a:ext cx="800600" cy="221667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8E5DD6A7-8DB1-1E43-AECC-661774972A62}"/>
              </a:ext>
            </a:extLst>
          </p:cNvPr>
          <p:cNvGrpSpPr/>
          <p:nvPr/>
        </p:nvGrpSpPr>
        <p:grpSpPr>
          <a:xfrm>
            <a:off x="3852364" y="1740905"/>
            <a:ext cx="1070084" cy="664582"/>
            <a:chOff x="3852364" y="1740905"/>
            <a:chExt cx="1070084" cy="664582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08BCA65-6115-DD4A-81E1-2165C87EF4B2}"/>
                </a:ext>
              </a:extLst>
            </p:cNvPr>
            <p:cNvSpPr/>
            <p:nvPr/>
          </p:nvSpPr>
          <p:spPr>
            <a:xfrm>
              <a:off x="4652963" y="1740905"/>
              <a:ext cx="269485" cy="281202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55FA8AE7-1F9A-2E43-A7C3-53B21C038585}"/>
                </a:ext>
              </a:extLst>
            </p:cNvPr>
            <p:cNvSpPr/>
            <p:nvPr/>
          </p:nvSpPr>
          <p:spPr>
            <a:xfrm>
              <a:off x="4652963" y="2124285"/>
              <a:ext cx="269485" cy="281202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46501485-2401-8F44-ACDB-6FF6B5FFA8F0}"/>
                </a:ext>
              </a:extLst>
            </p:cNvPr>
            <p:cNvCxnSpPr>
              <a:cxnSpLocks/>
              <a:endCxn id="16" idx="2"/>
            </p:cNvCxnSpPr>
            <p:nvPr/>
          </p:nvCxnSpPr>
          <p:spPr>
            <a:xfrm flipV="1">
              <a:off x="3852364" y="1881506"/>
              <a:ext cx="800599" cy="122285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F0E25CBA-588B-084A-8AF0-DDACAE99D661}"/>
                </a:ext>
              </a:extLst>
            </p:cNvPr>
            <p:cNvCxnSpPr>
              <a:cxnSpLocks/>
              <a:endCxn id="17" idx="2"/>
            </p:cNvCxnSpPr>
            <p:nvPr/>
          </p:nvCxnSpPr>
          <p:spPr>
            <a:xfrm>
              <a:off x="3852364" y="2229619"/>
              <a:ext cx="800599" cy="35267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Oval 35">
            <a:extLst>
              <a:ext uri="{FF2B5EF4-FFF2-40B4-BE49-F238E27FC236}">
                <a16:creationId xmlns:a16="http://schemas.microsoft.com/office/drawing/2014/main" id="{B2D6DF7F-D599-884D-A88B-F5EA493AAFAA}"/>
              </a:ext>
            </a:extLst>
          </p:cNvPr>
          <p:cNvSpPr/>
          <p:nvPr/>
        </p:nvSpPr>
        <p:spPr>
          <a:xfrm flipV="1">
            <a:off x="4652963" y="2943483"/>
            <a:ext cx="269485" cy="290180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C0A10516-F1DC-6D42-9F03-6468237D40CF}"/>
              </a:ext>
            </a:extLst>
          </p:cNvPr>
          <p:cNvSpPr/>
          <p:nvPr/>
        </p:nvSpPr>
        <p:spPr>
          <a:xfrm flipV="1">
            <a:off x="4652963" y="2547863"/>
            <a:ext cx="269485" cy="290180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2B4F5AEF-0A68-7F40-852A-0A0A7DD9802F}"/>
              </a:ext>
            </a:extLst>
          </p:cNvPr>
          <p:cNvCxnSpPr>
            <a:cxnSpLocks/>
            <a:endCxn id="36" idx="2"/>
          </p:cNvCxnSpPr>
          <p:nvPr/>
        </p:nvCxnSpPr>
        <p:spPr>
          <a:xfrm>
            <a:off x="3852364" y="2962384"/>
            <a:ext cx="800599" cy="126189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752567A1-FE94-5644-A38C-0324A8C9A4A8}"/>
              </a:ext>
            </a:extLst>
          </p:cNvPr>
          <p:cNvCxnSpPr>
            <a:cxnSpLocks/>
            <a:endCxn id="37" idx="2"/>
          </p:cNvCxnSpPr>
          <p:nvPr/>
        </p:nvCxnSpPr>
        <p:spPr>
          <a:xfrm flipV="1">
            <a:off x="3852364" y="2692953"/>
            <a:ext cx="800599" cy="3639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52F00F77-9BB5-9C47-BB0B-8121C76E905F}"/>
              </a:ext>
            </a:extLst>
          </p:cNvPr>
          <p:cNvSpPr/>
          <p:nvPr/>
        </p:nvSpPr>
        <p:spPr>
          <a:xfrm>
            <a:off x="5734050" y="1575858"/>
            <a:ext cx="171565" cy="179024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1B6F3755-C133-8B4B-A32F-98523603AA10}"/>
              </a:ext>
            </a:extLst>
          </p:cNvPr>
          <p:cNvSpPr/>
          <p:nvPr/>
        </p:nvSpPr>
        <p:spPr>
          <a:xfrm>
            <a:off x="5734050" y="1857060"/>
            <a:ext cx="165977" cy="173194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114BC9BB-C410-4344-8743-F36A3324D6EA}"/>
              </a:ext>
            </a:extLst>
          </p:cNvPr>
          <p:cNvCxnSpPr>
            <a:cxnSpLocks/>
            <a:endCxn id="42" idx="2"/>
          </p:cNvCxnSpPr>
          <p:nvPr/>
        </p:nvCxnSpPr>
        <p:spPr>
          <a:xfrm flipV="1">
            <a:off x="4933451" y="1665370"/>
            <a:ext cx="800599" cy="122418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8BDDFF53-EE7C-3B49-863D-2BD6D4541A95}"/>
              </a:ext>
            </a:extLst>
          </p:cNvPr>
          <p:cNvCxnSpPr>
            <a:cxnSpLocks/>
            <a:endCxn id="43" idx="2"/>
          </p:cNvCxnSpPr>
          <p:nvPr/>
        </p:nvCxnSpPr>
        <p:spPr>
          <a:xfrm>
            <a:off x="4933451" y="1857060"/>
            <a:ext cx="800599" cy="86597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50">
            <a:extLst>
              <a:ext uri="{FF2B5EF4-FFF2-40B4-BE49-F238E27FC236}">
                <a16:creationId xmlns:a16="http://schemas.microsoft.com/office/drawing/2014/main" id="{FE229094-02C4-F345-80E4-7D0E096B0AFE}"/>
              </a:ext>
            </a:extLst>
          </p:cNvPr>
          <p:cNvSpPr/>
          <p:nvPr/>
        </p:nvSpPr>
        <p:spPr>
          <a:xfrm flipV="1">
            <a:off x="5734050" y="2335146"/>
            <a:ext cx="171565" cy="158375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C20D952F-DFE2-9440-B696-3B7231EAB58F}"/>
              </a:ext>
            </a:extLst>
          </p:cNvPr>
          <p:cNvSpPr/>
          <p:nvPr/>
        </p:nvSpPr>
        <p:spPr>
          <a:xfrm flipV="1">
            <a:off x="5734050" y="2091536"/>
            <a:ext cx="165977" cy="153217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49D0E4C3-147B-E748-BDE6-4D42FAB3779A}"/>
              </a:ext>
            </a:extLst>
          </p:cNvPr>
          <p:cNvCxnSpPr>
            <a:cxnSpLocks/>
            <a:endCxn id="51" idx="2"/>
          </p:cNvCxnSpPr>
          <p:nvPr/>
        </p:nvCxnSpPr>
        <p:spPr>
          <a:xfrm>
            <a:off x="4933451" y="2306035"/>
            <a:ext cx="800599" cy="108298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FB80E0C1-B48E-5042-9E6C-87CC532332ED}"/>
              </a:ext>
            </a:extLst>
          </p:cNvPr>
          <p:cNvCxnSpPr>
            <a:cxnSpLocks/>
            <a:endCxn id="52" idx="2"/>
          </p:cNvCxnSpPr>
          <p:nvPr/>
        </p:nvCxnSpPr>
        <p:spPr>
          <a:xfrm flipV="1">
            <a:off x="4933451" y="2168145"/>
            <a:ext cx="800599" cy="76609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Group 54">
            <a:extLst>
              <a:ext uri="{FF2B5EF4-FFF2-40B4-BE49-F238E27FC236}">
                <a16:creationId xmlns:a16="http://schemas.microsoft.com/office/drawing/2014/main" id="{FCA79D44-9178-2544-8684-20F18B5300AA}"/>
              </a:ext>
            </a:extLst>
          </p:cNvPr>
          <p:cNvGrpSpPr/>
          <p:nvPr/>
        </p:nvGrpSpPr>
        <p:grpSpPr>
          <a:xfrm flipV="1">
            <a:off x="4933451" y="2947904"/>
            <a:ext cx="972164" cy="452928"/>
            <a:chOff x="4372476" y="1860726"/>
            <a:chExt cx="972164" cy="454396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D4CB0E73-B8A2-3B49-861F-AFB833FF1BEB}"/>
                </a:ext>
              </a:extLst>
            </p:cNvPr>
            <p:cNvSpPr/>
            <p:nvPr/>
          </p:nvSpPr>
          <p:spPr>
            <a:xfrm>
              <a:off x="5173075" y="1860726"/>
              <a:ext cx="171565" cy="179024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9A8D79E0-F733-424F-AB2B-A895293D1639}"/>
                </a:ext>
              </a:extLst>
            </p:cNvPr>
            <p:cNvSpPr/>
            <p:nvPr/>
          </p:nvSpPr>
          <p:spPr>
            <a:xfrm>
              <a:off x="5173075" y="2141928"/>
              <a:ext cx="165977" cy="173194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CFAEF20A-EE61-B047-B7F8-85B04886BD9A}"/>
                </a:ext>
              </a:extLst>
            </p:cNvPr>
            <p:cNvCxnSpPr>
              <a:cxnSpLocks/>
              <a:endCxn id="56" idx="2"/>
            </p:cNvCxnSpPr>
            <p:nvPr/>
          </p:nvCxnSpPr>
          <p:spPr>
            <a:xfrm flipV="1">
              <a:off x="4372476" y="1950238"/>
              <a:ext cx="800599" cy="122418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0692D2EB-50F9-4148-96AB-FE26007A4AA4}"/>
                </a:ext>
              </a:extLst>
            </p:cNvPr>
            <p:cNvCxnSpPr>
              <a:cxnSpLocks/>
              <a:endCxn id="57" idx="2"/>
            </p:cNvCxnSpPr>
            <p:nvPr/>
          </p:nvCxnSpPr>
          <p:spPr>
            <a:xfrm>
              <a:off x="4372476" y="2141928"/>
              <a:ext cx="800599" cy="86597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0C6A2BF7-6879-674E-BE68-D563AEC68E18}"/>
              </a:ext>
            </a:extLst>
          </p:cNvPr>
          <p:cNvGrpSpPr/>
          <p:nvPr/>
        </p:nvGrpSpPr>
        <p:grpSpPr>
          <a:xfrm>
            <a:off x="4933451" y="2486133"/>
            <a:ext cx="972164" cy="400687"/>
            <a:chOff x="4372476" y="1860726"/>
            <a:chExt cx="972164" cy="454396"/>
          </a:xfrm>
        </p:grpSpPr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E052A7D6-0889-0E4B-9E91-93D6AC6504AC}"/>
                </a:ext>
              </a:extLst>
            </p:cNvPr>
            <p:cNvSpPr/>
            <p:nvPr/>
          </p:nvSpPr>
          <p:spPr>
            <a:xfrm>
              <a:off x="5173075" y="1860726"/>
              <a:ext cx="171565" cy="179024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22E8CB5D-9D0A-EF4A-BC09-D881DC35DDE8}"/>
                </a:ext>
              </a:extLst>
            </p:cNvPr>
            <p:cNvSpPr/>
            <p:nvPr/>
          </p:nvSpPr>
          <p:spPr>
            <a:xfrm>
              <a:off x="5173075" y="2141928"/>
              <a:ext cx="165977" cy="173194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09C46057-75ED-D04B-B6B2-D3F28673E31E}"/>
                </a:ext>
              </a:extLst>
            </p:cNvPr>
            <p:cNvCxnSpPr>
              <a:cxnSpLocks/>
              <a:endCxn id="61" idx="2"/>
            </p:cNvCxnSpPr>
            <p:nvPr/>
          </p:nvCxnSpPr>
          <p:spPr>
            <a:xfrm flipV="1">
              <a:off x="4372476" y="1950238"/>
              <a:ext cx="800599" cy="122418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93FE3FC0-CB3D-0E46-A0AF-A3BFD4C08849}"/>
                </a:ext>
              </a:extLst>
            </p:cNvPr>
            <p:cNvCxnSpPr>
              <a:cxnSpLocks/>
              <a:endCxn id="62" idx="2"/>
            </p:cNvCxnSpPr>
            <p:nvPr/>
          </p:nvCxnSpPr>
          <p:spPr>
            <a:xfrm>
              <a:off x="4372476" y="2141928"/>
              <a:ext cx="800599" cy="86597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9" name="Rectangle 68">
            <a:extLst>
              <a:ext uri="{FF2B5EF4-FFF2-40B4-BE49-F238E27FC236}">
                <a16:creationId xmlns:a16="http://schemas.microsoft.com/office/drawing/2014/main" id="{EA57EFCA-1822-FB46-AB7E-48A752C60EEA}"/>
              </a:ext>
            </a:extLst>
          </p:cNvPr>
          <p:cNvSpPr/>
          <p:nvPr/>
        </p:nvSpPr>
        <p:spPr>
          <a:xfrm>
            <a:off x="1975677" y="5903893"/>
            <a:ext cx="135883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i="1" dirty="0">
                <a:latin typeface="+mj-lt"/>
              </a:rPr>
              <a:t>time = 0</a:t>
            </a:r>
          </a:p>
          <a:p>
            <a:pPr algn="ctr"/>
            <a:r>
              <a:rPr lang="en-US" sz="2400" i="1" dirty="0">
                <a:latin typeface="+mj-lt"/>
              </a:rPr>
              <a:t>states = 1</a:t>
            </a: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562E71EB-3CDC-8649-9368-C44DB54A386C}"/>
              </a:ext>
            </a:extLst>
          </p:cNvPr>
          <p:cNvCxnSpPr>
            <a:cxnSpLocks/>
            <a:endCxn id="69" idx="0"/>
          </p:cNvCxnSpPr>
          <p:nvPr/>
        </p:nvCxnSpPr>
        <p:spPr>
          <a:xfrm>
            <a:off x="2655094" y="4143375"/>
            <a:ext cx="0" cy="176051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 72">
            <a:extLst>
              <a:ext uri="{FF2B5EF4-FFF2-40B4-BE49-F238E27FC236}">
                <a16:creationId xmlns:a16="http://schemas.microsoft.com/office/drawing/2014/main" id="{CF77D97B-184B-6B4A-8D26-8F2F3BD52092}"/>
              </a:ext>
            </a:extLst>
          </p:cNvPr>
          <p:cNvSpPr/>
          <p:nvPr/>
        </p:nvSpPr>
        <p:spPr>
          <a:xfrm>
            <a:off x="3350402" y="5903893"/>
            <a:ext cx="88838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i="1" dirty="0">
                <a:latin typeface="+mj-lt"/>
              </a:rPr>
              <a:t>t = 10</a:t>
            </a:r>
          </a:p>
          <a:p>
            <a:pPr algn="ctr"/>
            <a:r>
              <a:rPr lang="en-US" sz="2400" i="1" dirty="0">
                <a:latin typeface="+mj-lt"/>
              </a:rPr>
              <a:t>S = 2</a:t>
            </a:r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84ADF310-A798-4C46-BB55-BC9167191837}"/>
              </a:ext>
            </a:extLst>
          </p:cNvPr>
          <p:cNvCxnSpPr>
            <a:cxnSpLocks/>
            <a:endCxn id="73" idx="0"/>
          </p:cNvCxnSpPr>
          <p:nvPr/>
        </p:nvCxnSpPr>
        <p:spPr>
          <a:xfrm>
            <a:off x="3794595" y="4143375"/>
            <a:ext cx="0" cy="176051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>
            <a:extLst>
              <a:ext uri="{FF2B5EF4-FFF2-40B4-BE49-F238E27FC236}">
                <a16:creationId xmlns:a16="http://schemas.microsoft.com/office/drawing/2014/main" id="{FCAFD8F7-A380-164C-BC5D-541477756DA8}"/>
              </a:ext>
            </a:extLst>
          </p:cNvPr>
          <p:cNvSpPr/>
          <p:nvPr/>
        </p:nvSpPr>
        <p:spPr>
          <a:xfrm>
            <a:off x="4354553" y="5903893"/>
            <a:ext cx="88838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i="1" dirty="0">
                <a:latin typeface="+mj-lt"/>
              </a:rPr>
              <a:t>t = 20</a:t>
            </a:r>
          </a:p>
          <a:p>
            <a:pPr algn="ctr"/>
            <a:r>
              <a:rPr lang="en-US" sz="2400" i="1" dirty="0">
                <a:latin typeface="+mj-lt"/>
              </a:rPr>
              <a:t>S = 4</a:t>
            </a:r>
          </a:p>
        </p:txBody>
      </p: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DFE9EC3C-11D8-EC49-A85C-66F6A2BE2358}"/>
              </a:ext>
            </a:extLst>
          </p:cNvPr>
          <p:cNvCxnSpPr>
            <a:cxnSpLocks/>
            <a:endCxn id="75" idx="0"/>
          </p:cNvCxnSpPr>
          <p:nvPr/>
        </p:nvCxnSpPr>
        <p:spPr>
          <a:xfrm>
            <a:off x="4798746" y="4143375"/>
            <a:ext cx="0" cy="176051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Rectangle 76">
            <a:extLst>
              <a:ext uri="{FF2B5EF4-FFF2-40B4-BE49-F238E27FC236}">
                <a16:creationId xmlns:a16="http://schemas.microsoft.com/office/drawing/2014/main" id="{83F37358-45A2-FA4A-8EF3-2836161EBCE5}"/>
              </a:ext>
            </a:extLst>
          </p:cNvPr>
          <p:cNvSpPr/>
          <p:nvPr/>
        </p:nvSpPr>
        <p:spPr>
          <a:xfrm>
            <a:off x="5358704" y="5903893"/>
            <a:ext cx="88838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i="1" dirty="0">
                <a:latin typeface="+mj-lt"/>
              </a:rPr>
              <a:t>t = 30</a:t>
            </a:r>
          </a:p>
          <a:p>
            <a:pPr algn="ctr"/>
            <a:r>
              <a:rPr lang="en-US" sz="2400" i="1" dirty="0">
                <a:latin typeface="+mj-lt"/>
              </a:rPr>
              <a:t>S = 8</a:t>
            </a:r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3E0840DA-C6E8-374E-8F5E-74A9B672C56E}"/>
              </a:ext>
            </a:extLst>
          </p:cNvPr>
          <p:cNvCxnSpPr>
            <a:cxnSpLocks/>
            <a:endCxn id="77" idx="0"/>
          </p:cNvCxnSpPr>
          <p:nvPr/>
        </p:nvCxnSpPr>
        <p:spPr>
          <a:xfrm>
            <a:off x="5802897" y="4143375"/>
            <a:ext cx="0" cy="176051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Rectangle 83">
            <a:extLst>
              <a:ext uri="{FF2B5EF4-FFF2-40B4-BE49-F238E27FC236}">
                <a16:creationId xmlns:a16="http://schemas.microsoft.com/office/drawing/2014/main" id="{EC42D0AC-E4DB-4C40-BE9B-A5416695C6B3}"/>
              </a:ext>
            </a:extLst>
          </p:cNvPr>
          <p:cNvSpPr/>
          <p:nvPr/>
        </p:nvSpPr>
        <p:spPr>
          <a:xfrm>
            <a:off x="8784892" y="5903893"/>
            <a:ext cx="114165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i="1" dirty="0">
                <a:latin typeface="+mj-lt"/>
              </a:rPr>
              <a:t>t = k</a:t>
            </a:r>
          </a:p>
          <a:p>
            <a:pPr algn="ctr"/>
            <a:r>
              <a:rPr lang="en-US" sz="2400" i="1" dirty="0">
                <a:latin typeface="+mj-lt"/>
              </a:rPr>
              <a:t>S = 2</a:t>
            </a:r>
            <a:r>
              <a:rPr lang="en-US" sz="2400" i="1" baseline="30000" dirty="0">
                <a:latin typeface="+mj-lt"/>
              </a:rPr>
              <a:t>k/10</a:t>
            </a:r>
            <a:endParaRPr lang="en-US" sz="2400" i="1" dirty="0">
              <a:latin typeface="+mj-lt"/>
            </a:endParaRPr>
          </a:p>
        </p:txBody>
      </p: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BFEDE7F0-316C-2D45-AEDD-AFE6749B8039}"/>
              </a:ext>
            </a:extLst>
          </p:cNvPr>
          <p:cNvCxnSpPr>
            <a:cxnSpLocks/>
            <a:endCxn id="84" idx="0"/>
          </p:cNvCxnSpPr>
          <p:nvPr/>
        </p:nvCxnSpPr>
        <p:spPr>
          <a:xfrm flipH="1">
            <a:off x="9355722" y="4143375"/>
            <a:ext cx="2" cy="176051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5" name="Picture 64">
            <a:extLst>
              <a:ext uri="{FF2B5EF4-FFF2-40B4-BE49-F238E27FC236}">
                <a16:creationId xmlns:a16="http://schemas.microsoft.com/office/drawing/2014/main" id="{70FC86B8-D33D-3541-9F98-3B98DDD35C71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77119" y="1550668"/>
            <a:ext cx="2051411" cy="1876951"/>
          </a:xfrm>
          <a:prstGeom prst="rect">
            <a:avLst/>
          </a:prstGeom>
        </p:spPr>
      </p:pic>
      <p:sp>
        <p:nvSpPr>
          <p:cNvPr id="79" name="Rectangle 78">
            <a:extLst>
              <a:ext uri="{FF2B5EF4-FFF2-40B4-BE49-F238E27FC236}">
                <a16:creationId xmlns:a16="http://schemas.microsoft.com/office/drawing/2014/main" id="{EFF2F36B-EC6F-0649-8000-3B037E45550D}"/>
              </a:ext>
            </a:extLst>
          </p:cNvPr>
          <p:cNvSpPr/>
          <p:nvPr/>
        </p:nvSpPr>
        <p:spPr>
          <a:xfrm>
            <a:off x="9961308" y="1690688"/>
            <a:ext cx="198677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i="1" dirty="0">
                <a:solidFill>
                  <a:schemeClr val="bg1"/>
                </a:solidFill>
              </a:rPr>
              <a:t>2</a:t>
            </a:r>
            <a:r>
              <a:rPr lang="en-US" i="1" baseline="30000" dirty="0">
                <a:solidFill>
                  <a:schemeClr val="bg1"/>
                </a:solidFill>
              </a:rPr>
              <a:t>120</a:t>
            </a:r>
            <a:r>
              <a:rPr lang="en-US" i="1" dirty="0">
                <a:solidFill>
                  <a:schemeClr val="bg1"/>
                </a:solidFill>
              </a:rPr>
              <a:t>&gt; the number of atoms in the visible universe</a:t>
            </a:r>
          </a:p>
        </p:txBody>
      </p:sp>
    </p:spTree>
    <p:extLst>
      <p:ext uri="{BB962C8B-B14F-4D97-AF65-F5344CB8AC3E}">
        <p14:creationId xmlns:p14="http://schemas.microsoft.com/office/powerpoint/2010/main" val="3157171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0" presetClass="path" presetSubtype="0" repeatCount="indefinite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039 -0.01273 L -0.21953 -0.01273 " pathEditMode="relative" rAng="0" ptsTypes="AA">
                                          <p:cBhvr>
                                            <p:cTn id="6" dur="50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0781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0" presetClass="path" presetSubtype="0" repeatCount="indefinite" accel="50000" autoRev="1" fill="hold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0403 -0.01528 L 0.00286 0.02014 " pathEditMode="relative" rAng="0" ptsTypes="AA" p14:bounceEnd="50000">
                                          <p:cBhvr>
                                            <p:cTn id="8" dur="50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65" y="1759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4" fill="hold">
                          <p:stCondLst>
                            <p:cond delay="indefinite"/>
                          </p:stCondLst>
                          <p:childTnLst>
                            <p:par>
                              <p:cTn id="1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6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8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0" fill="hold">
                          <p:stCondLst>
                            <p:cond delay="indefinite"/>
                          </p:stCondLst>
                          <p:childTnLst>
                            <p:par>
                              <p:cTn id="2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2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4" fill="hold">
                          <p:stCondLst>
                            <p:cond delay="indefinite"/>
                          </p:stCondLst>
                          <p:childTnLst>
                            <p:par>
                              <p:cTn id="2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6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8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9" fill="hold">
                          <p:stCondLst>
                            <p:cond delay="indefinite"/>
                          </p:stCondLst>
                          <p:childTnLst>
                            <p:par>
                              <p:cTn id="3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1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3" fill="hold">
                          <p:stCondLst>
                            <p:cond delay="indefinite"/>
                          </p:stCondLst>
                          <p:childTnLst>
                            <p:par>
                              <p:cTn id="3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5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7" fill="hold">
                          <p:stCondLst>
                            <p:cond delay="indefinite"/>
                          </p:stCondLst>
                          <p:childTnLst>
                            <p:par>
                              <p:cTn id="3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9" presetID="2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41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4" fill="hold">
                          <p:stCondLst>
                            <p:cond delay="indefinite"/>
                          </p:stCondLst>
                          <p:childTnLst>
                            <p:par>
                              <p:cTn id="4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6" presetID="10" presetClass="entr" presetSubtype="0" fill="hold" nodeType="click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8" dur="5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9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1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2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4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5" presetID="10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7" dur="5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8" fill="hold">
                          <p:stCondLst>
                            <p:cond delay="indefinite"/>
                          </p:stCondLst>
                          <p:childTnLst>
                            <p:par>
                              <p:cTn id="5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0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2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5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7" dur="5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69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1" dur="5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2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73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5" dur="5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6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77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9" dur="5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0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81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3" dur="50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4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85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7" dur="50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8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89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1" dur="50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2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93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5" dur="5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6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97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9" dur="5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0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101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3" dur="500"/>
                                            <p:tgtEl>
                                              <p:spTgt spid="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04" fill="hold">
                          <p:stCondLst>
                            <p:cond delay="indefinite"/>
                          </p:stCondLst>
                          <p:childTnLst>
                            <p:par>
                              <p:cTn id="10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6" presetID="22" presetClass="entr" presetSubtype="4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08" dur="500"/>
                                            <p:tgtEl>
                                              <p:spTgt spid="8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9" presetID="2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11" dur="500"/>
                                            <p:tgtEl>
                                              <p:spTgt spid="8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12" fill="hold">
                          <p:stCondLst>
                            <p:cond delay="indefinite"/>
                          </p:stCondLst>
                          <p:childTnLst>
                            <p:par>
                              <p:cTn id="11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4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6" dur="500"/>
                                            <p:tgtEl>
                                              <p:spTgt spid="6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7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9" dur="500"/>
                                            <p:tgtEl>
                                              <p:spTgt spid="7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 animBg="1"/>
          <p:bldP spid="36" grpId="0" animBg="1"/>
          <p:bldP spid="37" grpId="0" animBg="1"/>
          <p:bldP spid="42" grpId="0" animBg="1"/>
          <p:bldP spid="43" grpId="0" animBg="1"/>
          <p:bldP spid="51" grpId="0" animBg="1"/>
          <p:bldP spid="52" grpId="0" animBg="1"/>
          <p:bldP spid="69" grpId="0"/>
          <p:bldP spid="73" grpId="0"/>
          <p:bldP spid="75" grpId="0"/>
          <p:bldP spid="77" grpId="0"/>
          <p:bldP spid="84" grpId="0"/>
          <p:bldP spid="79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0" presetClass="path" presetSubtype="0" repeatCount="indefinite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039 -0.01273 L -0.21953 -0.01273 " pathEditMode="relative" rAng="0" ptsTypes="AA">
                                          <p:cBhvr>
                                            <p:cTn id="6" dur="50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0781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0" presetClass="path" presetSubtype="0" repeatCount="indefinite" accel="50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0403 -0.01528 L 0.00286 0.02014 " pathEditMode="relative" rAng="0" ptsTypes="AA">
                                          <p:cBhvr>
                                            <p:cTn id="8" dur="50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65" y="1759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4" fill="hold">
                          <p:stCondLst>
                            <p:cond delay="indefinite"/>
                          </p:stCondLst>
                          <p:childTnLst>
                            <p:par>
                              <p:cTn id="1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6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8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0" fill="hold">
                          <p:stCondLst>
                            <p:cond delay="indefinite"/>
                          </p:stCondLst>
                          <p:childTnLst>
                            <p:par>
                              <p:cTn id="2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2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4" fill="hold">
                          <p:stCondLst>
                            <p:cond delay="indefinite"/>
                          </p:stCondLst>
                          <p:childTnLst>
                            <p:par>
                              <p:cTn id="2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6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8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9" fill="hold">
                          <p:stCondLst>
                            <p:cond delay="indefinite"/>
                          </p:stCondLst>
                          <p:childTnLst>
                            <p:par>
                              <p:cTn id="3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1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3" fill="hold">
                          <p:stCondLst>
                            <p:cond delay="indefinite"/>
                          </p:stCondLst>
                          <p:childTnLst>
                            <p:par>
                              <p:cTn id="3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5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7" fill="hold">
                          <p:stCondLst>
                            <p:cond delay="indefinite"/>
                          </p:stCondLst>
                          <p:childTnLst>
                            <p:par>
                              <p:cTn id="3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9" presetID="2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41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4" fill="hold">
                          <p:stCondLst>
                            <p:cond delay="indefinite"/>
                          </p:stCondLst>
                          <p:childTnLst>
                            <p:par>
                              <p:cTn id="4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6" presetID="10" presetClass="entr" presetSubtype="0" fill="hold" nodeType="click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8" dur="5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9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1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2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4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5" presetID="10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7" dur="5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8" fill="hold">
                          <p:stCondLst>
                            <p:cond delay="indefinite"/>
                          </p:stCondLst>
                          <p:childTnLst>
                            <p:par>
                              <p:cTn id="5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0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2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5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7" dur="5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69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1" dur="5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2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73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5" dur="5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6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77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9" dur="5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0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81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3" dur="50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4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85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7" dur="50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8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89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1" dur="50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2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93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5" dur="5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6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97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9" dur="5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0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101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3" dur="500"/>
                                            <p:tgtEl>
                                              <p:spTgt spid="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04" fill="hold">
                          <p:stCondLst>
                            <p:cond delay="indefinite"/>
                          </p:stCondLst>
                          <p:childTnLst>
                            <p:par>
                              <p:cTn id="10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6" presetID="22" presetClass="entr" presetSubtype="4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08" dur="500"/>
                                            <p:tgtEl>
                                              <p:spTgt spid="8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9" presetID="2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11" dur="500"/>
                                            <p:tgtEl>
                                              <p:spTgt spid="8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12" fill="hold">
                          <p:stCondLst>
                            <p:cond delay="indefinite"/>
                          </p:stCondLst>
                          <p:childTnLst>
                            <p:par>
                              <p:cTn id="11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4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6" dur="500"/>
                                            <p:tgtEl>
                                              <p:spTgt spid="6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7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9" dur="500"/>
                                            <p:tgtEl>
                                              <p:spTgt spid="7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 animBg="1"/>
          <p:bldP spid="36" grpId="0" animBg="1"/>
          <p:bldP spid="37" grpId="0" animBg="1"/>
          <p:bldP spid="42" grpId="0" animBg="1"/>
          <p:bldP spid="43" grpId="0" animBg="1"/>
          <p:bldP spid="51" grpId="0" animBg="1"/>
          <p:bldP spid="52" grpId="0" animBg="1"/>
          <p:bldP spid="69" grpId="0"/>
          <p:bldP spid="73" grpId="0"/>
          <p:bldP spid="75" grpId="0"/>
          <p:bldP spid="77" grpId="0"/>
          <p:bldP spid="84" grpId="0"/>
          <p:bldP spid="79" grpId="0"/>
        </p:bldLst>
      </p:timing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177CC0-5C48-8744-938C-333AC88A5C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28176" cy="822431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600" dirty="0"/>
              <a:t>State space explosion! Number of states grow exponentially with time!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1D692D7-074F-ED4C-A6AC-BFA55AFB1FCA}"/>
              </a:ext>
            </a:extLst>
          </p:cNvPr>
          <p:cNvGrpSpPr/>
          <p:nvPr/>
        </p:nvGrpSpPr>
        <p:grpSpPr>
          <a:xfrm>
            <a:off x="1741020" y="1575858"/>
            <a:ext cx="1796967" cy="960347"/>
            <a:chOff x="2490788" y="1575858"/>
            <a:chExt cx="3414827" cy="1824974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A20F3FFF-C199-F84E-9EF7-39E2F4821D6D}"/>
                </a:ext>
              </a:extLst>
            </p:cNvPr>
            <p:cNvSpPr/>
            <p:nvPr/>
          </p:nvSpPr>
          <p:spPr>
            <a:xfrm>
              <a:off x="2490788" y="2285998"/>
              <a:ext cx="328612" cy="342900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DEBC84F6-2491-C44F-A3D6-E92CCACBA3AB}"/>
                </a:ext>
              </a:extLst>
            </p:cNvPr>
            <p:cNvGrpSpPr/>
            <p:nvPr/>
          </p:nvGrpSpPr>
          <p:grpSpPr>
            <a:xfrm>
              <a:off x="2771276" y="1943098"/>
              <a:ext cx="1129212" cy="1028700"/>
              <a:chOff x="2771276" y="1943098"/>
              <a:chExt cx="1129212" cy="1028700"/>
            </a:xfrm>
          </p:grpSpPr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3AAF7C61-D750-E545-A9BD-FC7CD289ADF9}"/>
                  </a:ext>
                </a:extLst>
              </p:cNvPr>
              <p:cNvSpPr/>
              <p:nvPr/>
            </p:nvSpPr>
            <p:spPr>
              <a:xfrm>
                <a:off x="3571876" y="1943098"/>
                <a:ext cx="328612" cy="342900"/>
              </a:xfrm>
              <a:prstGeom prst="ellipse">
                <a:avLst/>
              </a:prstGeom>
              <a:noFill/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6925C23E-0E47-E348-9950-4025EEDF8214}"/>
                  </a:ext>
                </a:extLst>
              </p:cNvPr>
              <p:cNvSpPr/>
              <p:nvPr/>
            </p:nvSpPr>
            <p:spPr>
              <a:xfrm>
                <a:off x="3571876" y="2628898"/>
                <a:ext cx="328612" cy="342900"/>
              </a:xfrm>
              <a:prstGeom prst="ellipse">
                <a:avLst/>
              </a:prstGeom>
              <a:noFill/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1482E097-E626-AA48-B321-D4A9FDB77D57}"/>
                  </a:ext>
                </a:extLst>
              </p:cNvPr>
              <p:cNvCxnSpPr>
                <a:stCxn id="6" idx="7"/>
                <a:endCxn id="8" idx="2"/>
              </p:cNvCxnSpPr>
              <p:nvPr/>
            </p:nvCxnSpPr>
            <p:spPr>
              <a:xfrm flipV="1">
                <a:off x="2771276" y="2114548"/>
                <a:ext cx="800600" cy="221667"/>
              </a:xfrm>
              <a:prstGeom prst="straightConnector1">
                <a:avLst/>
              </a:prstGeom>
              <a:ln w="28575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9EE9326D-B69B-E04B-947C-2FD17F9A1B62}"/>
                  </a:ext>
                </a:extLst>
              </p:cNvPr>
              <p:cNvCxnSpPr>
                <a:cxnSpLocks/>
                <a:stCxn id="6" idx="5"/>
                <a:endCxn id="9" idx="2"/>
              </p:cNvCxnSpPr>
              <p:nvPr/>
            </p:nvCxnSpPr>
            <p:spPr>
              <a:xfrm>
                <a:off x="2771276" y="2578681"/>
                <a:ext cx="800600" cy="221667"/>
              </a:xfrm>
              <a:prstGeom prst="straightConnector1">
                <a:avLst/>
              </a:prstGeom>
              <a:ln w="28575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F43ADA94-6214-BA4A-AB58-DB164EA19B93}"/>
                </a:ext>
              </a:extLst>
            </p:cNvPr>
            <p:cNvGrpSpPr/>
            <p:nvPr/>
          </p:nvGrpSpPr>
          <p:grpSpPr>
            <a:xfrm>
              <a:off x="3852364" y="1740905"/>
              <a:ext cx="1070084" cy="664582"/>
              <a:chOff x="4372476" y="1758548"/>
              <a:chExt cx="1070084" cy="664582"/>
            </a:xfrm>
          </p:grpSpPr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108BCA65-6115-DD4A-81E1-2165C87EF4B2}"/>
                  </a:ext>
                </a:extLst>
              </p:cNvPr>
              <p:cNvSpPr/>
              <p:nvPr/>
            </p:nvSpPr>
            <p:spPr>
              <a:xfrm>
                <a:off x="5173075" y="1758548"/>
                <a:ext cx="269485" cy="281202"/>
              </a:xfrm>
              <a:prstGeom prst="ellipse">
                <a:avLst/>
              </a:prstGeom>
              <a:noFill/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55FA8AE7-1F9A-2E43-A7C3-53B21C038585}"/>
                  </a:ext>
                </a:extLst>
              </p:cNvPr>
              <p:cNvSpPr/>
              <p:nvPr/>
            </p:nvSpPr>
            <p:spPr>
              <a:xfrm>
                <a:off x="5173075" y="2141928"/>
                <a:ext cx="269485" cy="281202"/>
              </a:xfrm>
              <a:prstGeom prst="ellipse">
                <a:avLst/>
              </a:prstGeom>
              <a:noFill/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46501485-2401-8F44-ACDB-6FF6B5FFA8F0}"/>
                  </a:ext>
                </a:extLst>
              </p:cNvPr>
              <p:cNvCxnSpPr>
                <a:cxnSpLocks/>
                <a:endCxn id="16" idx="2"/>
              </p:cNvCxnSpPr>
              <p:nvPr/>
            </p:nvCxnSpPr>
            <p:spPr>
              <a:xfrm flipV="1">
                <a:off x="4372476" y="1899149"/>
                <a:ext cx="800599" cy="122285"/>
              </a:xfrm>
              <a:prstGeom prst="straightConnector1">
                <a:avLst/>
              </a:prstGeom>
              <a:ln w="28575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F0E25CBA-588B-084A-8AF0-DDACAE99D661}"/>
                  </a:ext>
                </a:extLst>
              </p:cNvPr>
              <p:cNvCxnSpPr>
                <a:cxnSpLocks/>
                <a:endCxn id="17" idx="2"/>
              </p:cNvCxnSpPr>
              <p:nvPr/>
            </p:nvCxnSpPr>
            <p:spPr>
              <a:xfrm>
                <a:off x="4372476" y="2247262"/>
                <a:ext cx="800599" cy="35267"/>
              </a:xfrm>
              <a:prstGeom prst="straightConnector1">
                <a:avLst/>
              </a:prstGeom>
              <a:ln w="28575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9122095D-9066-8941-889D-829BBE5D8379}"/>
                </a:ext>
              </a:extLst>
            </p:cNvPr>
            <p:cNvGrpSpPr/>
            <p:nvPr/>
          </p:nvGrpSpPr>
          <p:grpSpPr>
            <a:xfrm flipV="1">
              <a:off x="3852364" y="2547863"/>
              <a:ext cx="1070084" cy="685800"/>
              <a:chOff x="4372476" y="1758548"/>
              <a:chExt cx="1070084" cy="664582"/>
            </a:xfrm>
          </p:grpSpPr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B2D6DF7F-D599-884D-A88B-F5EA493AAFAA}"/>
                  </a:ext>
                </a:extLst>
              </p:cNvPr>
              <p:cNvSpPr/>
              <p:nvPr/>
            </p:nvSpPr>
            <p:spPr>
              <a:xfrm>
                <a:off x="5173075" y="1758548"/>
                <a:ext cx="269485" cy="281202"/>
              </a:xfrm>
              <a:prstGeom prst="ellipse">
                <a:avLst/>
              </a:prstGeom>
              <a:noFill/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C0A10516-F1DC-6D42-9F03-6468237D40CF}"/>
                  </a:ext>
                </a:extLst>
              </p:cNvPr>
              <p:cNvSpPr/>
              <p:nvPr/>
            </p:nvSpPr>
            <p:spPr>
              <a:xfrm>
                <a:off x="5173075" y="2141928"/>
                <a:ext cx="269485" cy="281202"/>
              </a:xfrm>
              <a:prstGeom prst="ellipse">
                <a:avLst/>
              </a:prstGeom>
              <a:noFill/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2B4F5AEF-0A68-7F40-852A-0A0A7DD9802F}"/>
                  </a:ext>
                </a:extLst>
              </p:cNvPr>
              <p:cNvCxnSpPr>
                <a:cxnSpLocks/>
                <a:endCxn id="36" idx="2"/>
              </p:cNvCxnSpPr>
              <p:nvPr/>
            </p:nvCxnSpPr>
            <p:spPr>
              <a:xfrm flipV="1">
                <a:off x="4372476" y="1899149"/>
                <a:ext cx="800599" cy="122285"/>
              </a:xfrm>
              <a:prstGeom prst="straightConnector1">
                <a:avLst/>
              </a:prstGeom>
              <a:ln w="28575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752567A1-FE94-5644-A38C-0324A8C9A4A8}"/>
                  </a:ext>
                </a:extLst>
              </p:cNvPr>
              <p:cNvCxnSpPr>
                <a:cxnSpLocks/>
                <a:endCxn id="37" idx="2"/>
              </p:cNvCxnSpPr>
              <p:nvPr/>
            </p:nvCxnSpPr>
            <p:spPr>
              <a:xfrm>
                <a:off x="4372476" y="2247262"/>
                <a:ext cx="800599" cy="35267"/>
              </a:xfrm>
              <a:prstGeom prst="straightConnector1">
                <a:avLst/>
              </a:prstGeom>
              <a:ln w="28575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061B2B60-EF0E-7B46-B07D-3F89E478B98B}"/>
                </a:ext>
              </a:extLst>
            </p:cNvPr>
            <p:cNvGrpSpPr/>
            <p:nvPr/>
          </p:nvGrpSpPr>
          <p:grpSpPr>
            <a:xfrm>
              <a:off x="4933451" y="1575858"/>
              <a:ext cx="972164" cy="454396"/>
              <a:chOff x="4372476" y="1860726"/>
              <a:chExt cx="972164" cy="454396"/>
            </a:xfrm>
          </p:grpSpPr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52F00F77-9BB5-9C47-BB0B-8121C76E905F}"/>
                  </a:ext>
                </a:extLst>
              </p:cNvPr>
              <p:cNvSpPr/>
              <p:nvPr/>
            </p:nvSpPr>
            <p:spPr>
              <a:xfrm>
                <a:off x="5173075" y="1860726"/>
                <a:ext cx="171565" cy="179024"/>
              </a:xfrm>
              <a:prstGeom prst="ellipse">
                <a:avLst/>
              </a:prstGeom>
              <a:noFill/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1B6F3755-C133-8B4B-A32F-98523603AA10}"/>
                  </a:ext>
                </a:extLst>
              </p:cNvPr>
              <p:cNvSpPr/>
              <p:nvPr/>
            </p:nvSpPr>
            <p:spPr>
              <a:xfrm>
                <a:off x="5173075" y="2141928"/>
                <a:ext cx="165977" cy="173194"/>
              </a:xfrm>
              <a:prstGeom prst="ellipse">
                <a:avLst/>
              </a:prstGeom>
              <a:noFill/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4" name="Straight Arrow Connector 43">
                <a:extLst>
                  <a:ext uri="{FF2B5EF4-FFF2-40B4-BE49-F238E27FC236}">
                    <a16:creationId xmlns:a16="http://schemas.microsoft.com/office/drawing/2014/main" id="{114BC9BB-C410-4344-8743-F36A3324D6EA}"/>
                  </a:ext>
                </a:extLst>
              </p:cNvPr>
              <p:cNvCxnSpPr>
                <a:cxnSpLocks/>
                <a:endCxn id="42" idx="2"/>
              </p:cNvCxnSpPr>
              <p:nvPr/>
            </p:nvCxnSpPr>
            <p:spPr>
              <a:xfrm flipV="1">
                <a:off x="4372476" y="1950238"/>
                <a:ext cx="800599" cy="122418"/>
              </a:xfrm>
              <a:prstGeom prst="straightConnector1">
                <a:avLst/>
              </a:prstGeom>
              <a:ln w="28575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Arrow Connector 44">
                <a:extLst>
                  <a:ext uri="{FF2B5EF4-FFF2-40B4-BE49-F238E27FC236}">
                    <a16:creationId xmlns:a16="http://schemas.microsoft.com/office/drawing/2014/main" id="{8BDDFF53-EE7C-3B49-863D-2BD6D4541A95}"/>
                  </a:ext>
                </a:extLst>
              </p:cNvPr>
              <p:cNvCxnSpPr>
                <a:cxnSpLocks/>
                <a:endCxn id="43" idx="2"/>
              </p:cNvCxnSpPr>
              <p:nvPr/>
            </p:nvCxnSpPr>
            <p:spPr>
              <a:xfrm>
                <a:off x="4372476" y="2141928"/>
                <a:ext cx="800599" cy="86597"/>
              </a:xfrm>
              <a:prstGeom prst="straightConnector1">
                <a:avLst/>
              </a:prstGeom>
              <a:ln w="28575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D32B7AE2-1990-A640-BBBD-7F4243863887}"/>
                </a:ext>
              </a:extLst>
            </p:cNvPr>
            <p:cNvGrpSpPr/>
            <p:nvPr/>
          </p:nvGrpSpPr>
          <p:grpSpPr>
            <a:xfrm flipV="1">
              <a:off x="4933451" y="2091536"/>
              <a:ext cx="972164" cy="401985"/>
              <a:chOff x="4372476" y="1860726"/>
              <a:chExt cx="972164" cy="454396"/>
            </a:xfrm>
          </p:grpSpPr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FE229094-02C4-F345-80E4-7D0E096B0AFE}"/>
                  </a:ext>
                </a:extLst>
              </p:cNvPr>
              <p:cNvSpPr/>
              <p:nvPr/>
            </p:nvSpPr>
            <p:spPr>
              <a:xfrm>
                <a:off x="5173075" y="1860726"/>
                <a:ext cx="171565" cy="179024"/>
              </a:xfrm>
              <a:prstGeom prst="ellipse">
                <a:avLst/>
              </a:prstGeom>
              <a:noFill/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C20D952F-DFE2-9440-B696-3B7231EAB58F}"/>
                  </a:ext>
                </a:extLst>
              </p:cNvPr>
              <p:cNvSpPr/>
              <p:nvPr/>
            </p:nvSpPr>
            <p:spPr>
              <a:xfrm>
                <a:off x="5173075" y="2141928"/>
                <a:ext cx="165977" cy="173194"/>
              </a:xfrm>
              <a:prstGeom prst="ellipse">
                <a:avLst/>
              </a:prstGeom>
              <a:noFill/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3" name="Straight Arrow Connector 52">
                <a:extLst>
                  <a:ext uri="{FF2B5EF4-FFF2-40B4-BE49-F238E27FC236}">
                    <a16:creationId xmlns:a16="http://schemas.microsoft.com/office/drawing/2014/main" id="{49D0E4C3-147B-E748-BDE6-4D42FAB3779A}"/>
                  </a:ext>
                </a:extLst>
              </p:cNvPr>
              <p:cNvCxnSpPr>
                <a:cxnSpLocks/>
                <a:endCxn id="51" idx="2"/>
              </p:cNvCxnSpPr>
              <p:nvPr/>
            </p:nvCxnSpPr>
            <p:spPr>
              <a:xfrm flipV="1">
                <a:off x="4372476" y="1950238"/>
                <a:ext cx="800599" cy="122418"/>
              </a:xfrm>
              <a:prstGeom prst="straightConnector1">
                <a:avLst/>
              </a:prstGeom>
              <a:ln w="28575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Arrow Connector 53">
                <a:extLst>
                  <a:ext uri="{FF2B5EF4-FFF2-40B4-BE49-F238E27FC236}">
                    <a16:creationId xmlns:a16="http://schemas.microsoft.com/office/drawing/2014/main" id="{FB80E0C1-B48E-5042-9E6C-87CC532332ED}"/>
                  </a:ext>
                </a:extLst>
              </p:cNvPr>
              <p:cNvCxnSpPr>
                <a:cxnSpLocks/>
                <a:endCxn id="52" idx="2"/>
              </p:cNvCxnSpPr>
              <p:nvPr/>
            </p:nvCxnSpPr>
            <p:spPr>
              <a:xfrm>
                <a:off x="4372476" y="2141928"/>
                <a:ext cx="800599" cy="86597"/>
              </a:xfrm>
              <a:prstGeom prst="straightConnector1">
                <a:avLst/>
              </a:prstGeom>
              <a:ln w="28575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E8B98A7F-B222-4A46-AA3B-4CC5F92DD37F}"/>
                </a:ext>
              </a:extLst>
            </p:cNvPr>
            <p:cNvGrpSpPr/>
            <p:nvPr/>
          </p:nvGrpSpPr>
          <p:grpSpPr>
            <a:xfrm flipV="1">
              <a:off x="4933451" y="2486133"/>
              <a:ext cx="972164" cy="914699"/>
              <a:chOff x="5413945" y="3082844"/>
              <a:chExt cx="972164" cy="917663"/>
            </a:xfrm>
          </p:grpSpPr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FCA79D44-9178-2544-8684-20F18B5300AA}"/>
                  </a:ext>
                </a:extLst>
              </p:cNvPr>
              <p:cNvGrpSpPr/>
              <p:nvPr/>
            </p:nvGrpSpPr>
            <p:grpSpPr>
              <a:xfrm>
                <a:off x="5413945" y="3082844"/>
                <a:ext cx="972164" cy="454396"/>
                <a:chOff x="4372476" y="1860726"/>
                <a:chExt cx="972164" cy="454396"/>
              </a:xfrm>
            </p:grpSpPr>
            <p:sp>
              <p:nvSpPr>
                <p:cNvPr id="56" name="Oval 55">
                  <a:extLst>
                    <a:ext uri="{FF2B5EF4-FFF2-40B4-BE49-F238E27FC236}">
                      <a16:creationId xmlns:a16="http://schemas.microsoft.com/office/drawing/2014/main" id="{D4CB0E73-B8A2-3B49-861F-AFB833FF1BEB}"/>
                    </a:ext>
                  </a:extLst>
                </p:cNvPr>
                <p:cNvSpPr/>
                <p:nvPr/>
              </p:nvSpPr>
              <p:spPr>
                <a:xfrm>
                  <a:off x="5173075" y="1860726"/>
                  <a:ext cx="171565" cy="179024"/>
                </a:xfrm>
                <a:prstGeom prst="ellipse">
                  <a:avLst/>
                </a:prstGeom>
                <a:noFill/>
                <a:ln w="38100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" name="Oval 56">
                  <a:extLst>
                    <a:ext uri="{FF2B5EF4-FFF2-40B4-BE49-F238E27FC236}">
                      <a16:creationId xmlns:a16="http://schemas.microsoft.com/office/drawing/2014/main" id="{9A8D79E0-F733-424F-AB2B-A895293D1639}"/>
                    </a:ext>
                  </a:extLst>
                </p:cNvPr>
                <p:cNvSpPr/>
                <p:nvPr/>
              </p:nvSpPr>
              <p:spPr>
                <a:xfrm>
                  <a:off x="5173075" y="2141928"/>
                  <a:ext cx="165977" cy="173194"/>
                </a:xfrm>
                <a:prstGeom prst="ellipse">
                  <a:avLst/>
                </a:prstGeom>
                <a:noFill/>
                <a:ln w="38100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58" name="Straight Arrow Connector 57">
                  <a:extLst>
                    <a:ext uri="{FF2B5EF4-FFF2-40B4-BE49-F238E27FC236}">
                      <a16:creationId xmlns:a16="http://schemas.microsoft.com/office/drawing/2014/main" id="{CFAEF20A-EE61-B047-B7F8-85B04886BD9A}"/>
                    </a:ext>
                  </a:extLst>
                </p:cNvPr>
                <p:cNvCxnSpPr>
                  <a:cxnSpLocks/>
                  <a:endCxn id="56" idx="2"/>
                </p:cNvCxnSpPr>
                <p:nvPr/>
              </p:nvCxnSpPr>
              <p:spPr>
                <a:xfrm flipV="1">
                  <a:off x="4372476" y="1950238"/>
                  <a:ext cx="800599" cy="122418"/>
                </a:xfrm>
                <a:prstGeom prst="straightConnector1">
                  <a:avLst/>
                </a:prstGeom>
                <a:ln w="28575">
                  <a:solidFill>
                    <a:srgbClr val="C0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Arrow Connector 58">
                  <a:extLst>
                    <a:ext uri="{FF2B5EF4-FFF2-40B4-BE49-F238E27FC236}">
                      <a16:creationId xmlns:a16="http://schemas.microsoft.com/office/drawing/2014/main" id="{0692D2EB-50F9-4148-96AB-FE26007A4AA4}"/>
                    </a:ext>
                  </a:extLst>
                </p:cNvPr>
                <p:cNvCxnSpPr>
                  <a:cxnSpLocks/>
                  <a:endCxn id="57" idx="2"/>
                </p:cNvCxnSpPr>
                <p:nvPr/>
              </p:nvCxnSpPr>
              <p:spPr>
                <a:xfrm>
                  <a:off x="4372476" y="2141928"/>
                  <a:ext cx="800599" cy="86597"/>
                </a:xfrm>
                <a:prstGeom prst="straightConnector1">
                  <a:avLst/>
                </a:prstGeom>
                <a:ln w="28575">
                  <a:solidFill>
                    <a:srgbClr val="C0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0C6A2BF7-6879-674E-BE68-D563AEC68E18}"/>
                  </a:ext>
                </a:extLst>
              </p:cNvPr>
              <p:cNvGrpSpPr/>
              <p:nvPr/>
            </p:nvGrpSpPr>
            <p:grpSpPr>
              <a:xfrm flipV="1">
                <a:off x="5413945" y="3598522"/>
                <a:ext cx="972164" cy="401985"/>
                <a:chOff x="4372476" y="1860726"/>
                <a:chExt cx="972164" cy="454396"/>
              </a:xfrm>
            </p:grpSpPr>
            <p:sp>
              <p:nvSpPr>
                <p:cNvPr id="61" name="Oval 60">
                  <a:extLst>
                    <a:ext uri="{FF2B5EF4-FFF2-40B4-BE49-F238E27FC236}">
                      <a16:creationId xmlns:a16="http://schemas.microsoft.com/office/drawing/2014/main" id="{E052A7D6-0889-0E4B-9E91-93D6AC6504AC}"/>
                    </a:ext>
                  </a:extLst>
                </p:cNvPr>
                <p:cNvSpPr/>
                <p:nvPr/>
              </p:nvSpPr>
              <p:spPr>
                <a:xfrm>
                  <a:off x="5173075" y="1860726"/>
                  <a:ext cx="171565" cy="179024"/>
                </a:xfrm>
                <a:prstGeom prst="ellipse">
                  <a:avLst/>
                </a:prstGeom>
                <a:noFill/>
                <a:ln w="38100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" name="Oval 61">
                  <a:extLst>
                    <a:ext uri="{FF2B5EF4-FFF2-40B4-BE49-F238E27FC236}">
                      <a16:creationId xmlns:a16="http://schemas.microsoft.com/office/drawing/2014/main" id="{22E8CB5D-9D0A-EF4A-BC09-D881DC35DDE8}"/>
                    </a:ext>
                  </a:extLst>
                </p:cNvPr>
                <p:cNvSpPr/>
                <p:nvPr/>
              </p:nvSpPr>
              <p:spPr>
                <a:xfrm>
                  <a:off x="5173075" y="2141928"/>
                  <a:ext cx="165977" cy="173194"/>
                </a:xfrm>
                <a:prstGeom prst="ellipse">
                  <a:avLst/>
                </a:prstGeom>
                <a:noFill/>
                <a:ln w="38100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63" name="Straight Arrow Connector 62">
                  <a:extLst>
                    <a:ext uri="{FF2B5EF4-FFF2-40B4-BE49-F238E27FC236}">
                      <a16:creationId xmlns:a16="http://schemas.microsoft.com/office/drawing/2014/main" id="{09C46057-75ED-D04B-B6B2-D3F28673E31E}"/>
                    </a:ext>
                  </a:extLst>
                </p:cNvPr>
                <p:cNvCxnSpPr>
                  <a:cxnSpLocks/>
                  <a:endCxn id="61" idx="2"/>
                </p:cNvCxnSpPr>
                <p:nvPr/>
              </p:nvCxnSpPr>
              <p:spPr>
                <a:xfrm flipV="1">
                  <a:off x="4372476" y="1950238"/>
                  <a:ext cx="800599" cy="122418"/>
                </a:xfrm>
                <a:prstGeom prst="straightConnector1">
                  <a:avLst/>
                </a:prstGeom>
                <a:ln w="28575">
                  <a:solidFill>
                    <a:srgbClr val="C0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Straight Arrow Connector 63">
                  <a:extLst>
                    <a:ext uri="{FF2B5EF4-FFF2-40B4-BE49-F238E27FC236}">
                      <a16:creationId xmlns:a16="http://schemas.microsoft.com/office/drawing/2014/main" id="{93FE3FC0-CB3D-0E46-A0AF-A3BFD4C08849}"/>
                    </a:ext>
                  </a:extLst>
                </p:cNvPr>
                <p:cNvCxnSpPr>
                  <a:cxnSpLocks/>
                  <a:endCxn id="62" idx="2"/>
                </p:cNvCxnSpPr>
                <p:nvPr/>
              </p:nvCxnSpPr>
              <p:spPr>
                <a:xfrm>
                  <a:off x="4372476" y="2141928"/>
                  <a:ext cx="800599" cy="86597"/>
                </a:xfrm>
                <a:prstGeom prst="straightConnector1">
                  <a:avLst/>
                </a:prstGeom>
                <a:ln w="28575">
                  <a:solidFill>
                    <a:srgbClr val="C0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69" name="Rectangle 68">
            <a:extLst>
              <a:ext uri="{FF2B5EF4-FFF2-40B4-BE49-F238E27FC236}">
                <a16:creationId xmlns:a16="http://schemas.microsoft.com/office/drawing/2014/main" id="{EA57EFCA-1822-FB46-AB7E-48A752C60EEA}"/>
              </a:ext>
            </a:extLst>
          </p:cNvPr>
          <p:cNvSpPr/>
          <p:nvPr/>
        </p:nvSpPr>
        <p:spPr>
          <a:xfrm>
            <a:off x="1975677" y="5903893"/>
            <a:ext cx="135883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i="1" dirty="0">
                <a:latin typeface="+mj-lt"/>
              </a:rPr>
              <a:t>time = 0</a:t>
            </a:r>
          </a:p>
          <a:p>
            <a:pPr algn="ctr"/>
            <a:r>
              <a:rPr lang="en-US" sz="2400" i="1" dirty="0">
                <a:latin typeface="+mj-lt"/>
              </a:rPr>
              <a:t>states = 1</a:t>
            </a: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562E71EB-3CDC-8649-9368-C44DB54A386C}"/>
              </a:ext>
            </a:extLst>
          </p:cNvPr>
          <p:cNvCxnSpPr>
            <a:cxnSpLocks/>
            <a:endCxn id="69" idx="0"/>
          </p:cNvCxnSpPr>
          <p:nvPr/>
        </p:nvCxnSpPr>
        <p:spPr>
          <a:xfrm>
            <a:off x="2655094" y="5058376"/>
            <a:ext cx="0" cy="84551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 72">
            <a:extLst>
              <a:ext uri="{FF2B5EF4-FFF2-40B4-BE49-F238E27FC236}">
                <a16:creationId xmlns:a16="http://schemas.microsoft.com/office/drawing/2014/main" id="{CF77D97B-184B-6B4A-8D26-8F2F3BD52092}"/>
              </a:ext>
            </a:extLst>
          </p:cNvPr>
          <p:cNvSpPr/>
          <p:nvPr/>
        </p:nvSpPr>
        <p:spPr>
          <a:xfrm>
            <a:off x="3350402" y="5903893"/>
            <a:ext cx="88838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i="1" dirty="0">
                <a:latin typeface="+mj-lt"/>
              </a:rPr>
              <a:t>t = 10</a:t>
            </a:r>
          </a:p>
          <a:p>
            <a:pPr algn="ctr"/>
            <a:r>
              <a:rPr lang="en-US" sz="2400" i="1" dirty="0">
                <a:latin typeface="+mj-lt"/>
              </a:rPr>
              <a:t>S = 2</a:t>
            </a:r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84ADF310-A798-4C46-BB55-BC9167191837}"/>
              </a:ext>
            </a:extLst>
          </p:cNvPr>
          <p:cNvCxnSpPr>
            <a:cxnSpLocks/>
            <a:endCxn id="73" idx="0"/>
          </p:cNvCxnSpPr>
          <p:nvPr/>
        </p:nvCxnSpPr>
        <p:spPr>
          <a:xfrm>
            <a:off x="3794595" y="5058376"/>
            <a:ext cx="0" cy="84551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>
            <a:extLst>
              <a:ext uri="{FF2B5EF4-FFF2-40B4-BE49-F238E27FC236}">
                <a16:creationId xmlns:a16="http://schemas.microsoft.com/office/drawing/2014/main" id="{FCAFD8F7-A380-164C-BC5D-541477756DA8}"/>
              </a:ext>
            </a:extLst>
          </p:cNvPr>
          <p:cNvSpPr/>
          <p:nvPr/>
        </p:nvSpPr>
        <p:spPr>
          <a:xfrm>
            <a:off x="4354553" y="5903893"/>
            <a:ext cx="88838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i="1" dirty="0">
                <a:latin typeface="+mj-lt"/>
              </a:rPr>
              <a:t>t = 20</a:t>
            </a:r>
          </a:p>
          <a:p>
            <a:pPr algn="ctr"/>
            <a:r>
              <a:rPr lang="en-US" sz="2400" i="1" dirty="0">
                <a:latin typeface="+mj-lt"/>
              </a:rPr>
              <a:t>S = 4</a:t>
            </a:r>
          </a:p>
        </p:txBody>
      </p: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DFE9EC3C-11D8-EC49-A85C-66F6A2BE2358}"/>
              </a:ext>
            </a:extLst>
          </p:cNvPr>
          <p:cNvCxnSpPr>
            <a:cxnSpLocks/>
            <a:endCxn id="75" idx="0"/>
          </p:cNvCxnSpPr>
          <p:nvPr/>
        </p:nvCxnSpPr>
        <p:spPr>
          <a:xfrm>
            <a:off x="4798746" y="5058376"/>
            <a:ext cx="0" cy="84551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Rectangle 76">
            <a:extLst>
              <a:ext uri="{FF2B5EF4-FFF2-40B4-BE49-F238E27FC236}">
                <a16:creationId xmlns:a16="http://schemas.microsoft.com/office/drawing/2014/main" id="{83F37358-45A2-FA4A-8EF3-2836161EBCE5}"/>
              </a:ext>
            </a:extLst>
          </p:cNvPr>
          <p:cNvSpPr/>
          <p:nvPr/>
        </p:nvSpPr>
        <p:spPr>
          <a:xfrm>
            <a:off x="5358704" y="5903893"/>
            <a:ext cx="88838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i="1" dirty="0">
                <a:latin typeface="+mj-lt"/>
              </a:rPr>
              <a:t>t = 30</a:t>
            </a:r>
          </a:p>
          <a:p>
            <a:pPr algn="ctr"/>
            <a:r>
              <a:rPr lang="en-US" sz="2400" i="1" dirty="0">
                <a:latin typeface="+mj-lt"/>
              </a:rPr>
              <a:t>S = 8</a:t>
            </a:r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3E0840DA-C6E8-374E-8F5E-74A9B672C56E}"/>
              </a:ext>
            </a:extLst>
          </p:cNvPr>
          <p:cNvCxnSpPr>
            <a:cxnSpLocks/>
            <a:endCxn id="77" idx="0"/>
          </p:cNvCxnSpPr>
          <p:nvPr/>
        </p:nvCxnSpPr>
        <p:spPr>
          <a:xfrm>
            <a:off x="5802897" y="5058376"/>
            <a:ext cx="0" cy="84551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Rectangle 83">
            <a:extLst>
              <a:ext uri="{FF2B5EF4-FFF2-40B4-BE49-F238E27FC236}">
                <a16:creationId xmlns:a16="http://schemas.microsoft.com/office/drawing/2014/main" id="{EC42D0AC-E4DB-4C40-BE9B-A5416695C6B3}"/>
              </a:ext>
            </a:extLst>
          </p:cNvPr>
          <p:cNvSpPr/>
          <p:nvPr/>
        </p:nvSpPr>
        <p:spPr>
          <a:xfrm>
            <a:off x="8784892" y="5903893"/>
            <a:ext cx="114165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i="1" dirty="0">
                <a:latin typeface="+mj-lt"/>
              </a:rPr>
              <a:t>t = k</a:t>
            </a:r>
          </a:p>
          <a:p>
            <a:pPr algn="ctr"/>
            <a:r>
              <a:rPr lang="en-US" sz="2400" i="1" dirty="0">
                <a:latin typeface="+mj-lt"/>
              </a:rPr>
              <a:t>S = 2</a:t>
            </a:r>
            <a:r>
              <a:rPr lang="en-US" sz="2400" i="1" baseline="30000" dirty="0">
                <a:latin typeface="+mj-lt"/>
              </a:rPr>
              <a:t>k/10</a:t>
            </a:r>
            <a:endParaRPr lang="en-US" sz="2400" i="1" dirty="0">
              <a:latin typeface="+mj-lt"/>
            </a:endParaRPr>
          </a:p>
        </p:txBody>
      </p: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BFEDE7F0-316C-2D45-AEDD-AFE6749B8039}"/>
              </a:ext>
            </a:extLst>
          </p:cNvPr>
          <p:cNvCxnSpPr>
            <a:cxnSpLocks/>
            <a:endCxn id="84" idx="0"/>
          </p:cNvCxnSpPr>
          <p:nvPr/>
        </p:nvCxnSpPr>
        <p:spPr>
          <a:xfrm>
            <a:off x="9355722" y="4143375"/>
            <a:ext cx="0" cy="176051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3F040D42-7468-A94F-8FA0-253914B045C9}"/>
              </a:ext>
            </a:extLst>
          </p:cNvPr>
          <p:cNvCxnSpPr>
            <a:cxnSpLocks/>
          </p:cNvCxnSpPr>
          <p:nvPr/>
        </p:nvCxnSpPr>
        <p:spPr>
          <a:xfrm flipH="1">
            <a:off x="11180146" y="1975415"/>
            <a:ext cx="28937" cy="39558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ectangle 82">
            <a:extLst>
              <a:ext uri="{FF2B5EF4-FFF2-40B4-BE49-F238E27FC236}">
                <a16:creationId xmlns:a16="http://schemas.microsoft.com/office/drawing/2014/main" id="{734E821F-2308-6F47-A45E-C83F311EE2B3}"/>
              </a:ext>
            </a:extLst>
          </p:cNvPr>
          <p:cNvSpPr/>
          <p:nvPr/>
        </p:nvSpPr>
        <p:spPr>
          <a:xfrm>
            <a:off x="11209083" y="4832625"/>
            <a:ext cx="5373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i="1" dirty="0"/>
              <a:t>2</a:t>
            </a:r>
            <a:r>
              <a:rPr lang="en-US" i="1" baseline="30000" dirty="0"/>
              <a:t>120</a:t>
            </a:r>
            <a:endParaRPr lang="en-US" i="1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6BA775C-9063-DA4D-8E9D-1854601EFAF4}"/>
              </a:ext>
            </a:extLst>
          </p:cNvPr>
          <p:cNvGrpSpPr/>
          <p:nvPr/>
        </p:nvGrpSpPr>
        <p:grpSpPr>
          <a:xfrm>
            <a:off x="6509558" y="1592099"/>
            <a:ext cx="3548635" cy="1547794"/>
            <a:chOff x="4497777" y="1072456"/>
            <a:chExt cx="3548635" cy="1547794"/>
          </a:xfrm>
        </p:grpSpPr>
        <p:sp>
          <p:nvSpPr>
            <p:cNvPr id="70" name="Rounded Rectangle 124">
              <a:extLst>
                <a:ext uri="{FF2B5EF4-FFF2-40B4-BE49-F238E27FC236}">
                  <a16:creationId xmlns:a16="http://schemas.microsoft.com/office/drawing/2014/main" id="{26316599-76C3-CE4D-BC91-565001E13A1B}"/>
                </a:ext>
              </a:extLst>
            </p:cNvPr>
            <p:cNvSpPr/>
            <p:nvPr/>
          </p:nvSpPr>
          <p:spPr>
            <a:xfrm>
              <a:off x="4497777" y="1072456"/>
              <a:ext cx="3548635" cy="1547794"/>
            </a:xfrm>
            <a:prstGeom prst="roundRect">
              <a:avLst>
                <a:gd name="adj" fmla="val 6699"/>
              </a:avLst>
            </a:prstGeom>
            <a:noFill/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72" name="Freeform 125">
              <a:extLst>
                <a:ext uri="{FF2B5EF4-FFF2-40B4-BE49-F238E27FC236}">
                  <a16:creationId xmlns:a16="http://schemas.microsoft.com/office/drawing/2014/main" id="{C609812C-C944-BC41-BFB5-31813D01312B}"/>
                </a:ext>
              </a:extLst>
            </p:cNvPr>
            <p:cNvSpPr/>
            <p:nvPr/>
          </p:nvSpPr>
          <p:spPr>
            <a:xfrm>
              <a:off x="4609751" y="1132576"/>
              <a:ext cx="3173159" cy="292863"/>
            </a:xfrm>
            <a:custGeom>
              <a:avLst/>
              <a:gdLst>
                <a:gd name="connsiteX0" fmla="*/ 0 w 4521200"/>
                <a:gd name="connsiteY0" fmla="*/ 660400 h 676286"/>
                <a:gd name="connsiteX1" fmla="*/ 2781300 w 4521200"/>
                <a:gd name="connsiteY1" fmla="*/ 660400 h 676286"/>
                <a:gd name="connsiteX2" fmla="*/ 3683000 w 4521200"/>
                <a:gd name="connsiteY2" fmla="*/ 495300 h 676286"/>
                <a:gd name="connsiteX3" fmla="*/ 4521200 w 4521200"/>
                <a:gd name="connsiteY3" fmla="*/ 0 h 676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21200" h="676286">
                  <a:moveTo>
                    <a:pt x="0" y="660400"/>
                  </a:moveTo>
                  <a:cubicBezTo>
                    <a:pt x="1083733" y="674158"/>
                    <a:pt x="2167467" y="687917"/>
                    <a:pt x="2781300" y="660400"/>
                  </a:cubicBezTo>
                  <a:cubicBezTo>
                    <a:pt x="3395133" y="632883"/>
                    <a:pt x="3393017" y="605367"/>
                    <a:pt x="3683000" y="495300"/>
                  </a:cubicBezTo>
                  <a:cubicBezTo>
                    <a:pt x="3972983" y="385233"/>
                    <a:pt x="4521200" y="0"/>
                    <a:pt x="4521200" y="0"/>
                  </a:cubicBezTo>
                </a:path>
              </a:pathLst>
            </a:custGeom>
            <a:noFill/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79" name="Freeform 126">
              <a:extLst>
                <a:ext uri="{FF2B5EF4-FFF2-40B4-BE49-F238E27FC236}">
                  <a16:creationId xmlns:a16="http://schemas.microsoft.com/office/drawing/2014/main" id="{5A9ACFC7-BB86-F046-874C-466D91024EF3}"/>
                </a:ext>
              </a:extLst>
            </p:cNvPr>
            <p:cNvSpPr/>
            <p:nvPr/>
          </p:nvSpPr>
          <p:spPr>
            <a:xfrm>
              <a:off x="4609751" y="1305122"/>
              <a:ext cx="3297946" cy="325181"/>
            </a:xfrm>
            <a:custGeom>
              <a:avLst/>
              <a:gdLst>
                <a:gd name="connsiteX0" fmla="*/ 0 w 4521200"/>
                <a:gd name="connsiteY0" fmla="*/ 660400 h 676286"/>
                <a:gd name="connsiteX1" fmla="*/ 2781300 w 4521200"/>
                <a:gd name="connsiteY1" fmla="*/ 660400 h 676286"/>
                <a:gd name="connsiteX2" fmla="*/ 3683000 w 4521200"/>
                <a:gd name="connsiteY2" fmla="*/ 495300 h 676286"/>
                <a:gd name="connsiteX3" fmla="*/ 4521200 w 4521200"/>
                <a:gd name="connsiteY3" fmla="*/ 0 h 676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21200" h="676286">
                  <a:moveTo>
                    <a:pt x="0" y="660400"/>
                  </a:moveTo>
                  <a:cubicBezTo>
                    <a:pt x="1083733" y="674158"/>
                    <a:pt x="2167467" y="687917"/>
                    <a:pt x="2781300" y="660400"/>
                  </a:cubicBezTo>
                  <a:cubicBezTo>
                    <a:pt x="3395133" y="632883"/>
                    <a:pt x="3393017" y="605367"/>
                    <a:pt x="3683000" y="495300"/>
                  </a:cubicBezTo>
                  <a:cubicBezTo>
                    <a:pt x="3972983" y="385233"/>
                    <a:pt x="4521200" y="0"/>
                    <a:pt x="4521200" y="0"/>
                  </a:cubicBezTo>
                </a:path>
              </a:pathLst>
            </a:custGeom>
            <a:noFill/>
            <a:ln w="9525"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80" name="Freeform 127">
              <a:extLst>
                <a:ext uri="{FF2B5EF4-FFF2-40B4-BE49-F238E27FC236}">
                  <a16:creationId xmlns:a16="http://schemas.microsoft.com/office/drawing/2014/main" id="{15A291B3-9795-6746-A942-B880BCAD9B43}"/>
                </a:ext>
              </a:extLst>
            </p:cNvPr>
            <p:cNvSpPr/>
            <p:nvPr/>
          </p:nvSpPr>
          <p:spPr>
            <a:xfrm flipV="1">
              <a:off x="4609751" y="2282031"/>
              <a:ext cx="3297946" cy="222728"/>
            </a:xfrm>
            <a:custGeom>
              <a:avLst/>
              <a:gdLst>
                <a:gd name="connsiteX0" fmla="*/ 0 w 4521200"/>
                <a:gd name="connsiteY0" fmla="*/ 660400 h 676286"/>
                <a:gd name="connsiteX1" fmla="*/ 2781300 w 4521200"/>
                <a:gd name="connsiteY1" fmla="*/ 660400 h 676286"/>
                <a:gd name="connsiteX2" fmla="*/ 3683000 w 4521200"/>
                <a:gd name="connsiteY2" fmla="*/ 495300 h 676286"/>
                <a:gd name="connsiteX3" fmla="*/ 4521200 w 4521200"/>
                <a:gd name="connsiteY3" fmla="*/ 0 h 676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21200" h="676286">
                  <a:moveTo>
                    <a:pt x="0" y="660400"/>
                  </a:moveTo>
                  <a:cubicBezTo>
                    <a:pt x="1083733" y="674158"/>
                    <a:pt x="2167467" y="687917"/>
                    <a:pt x="2781300" y="660400"/>
                  </a:cubicBezTo>
                  <a:cubicBezTo>
                    <a:pt x="3395133" y="632883"/>
                    <a:pt x="3393017" y="605367"/>
                    <a:pt x="3683000" y="495300"/>
                  </a:cubicBezTo>
                  <a:cubicBezTo>
                    <a:pt x="3972983" y="385233"/>
                    <a:pt x="4521200" y="0"/>
                    <a:pt x="4521200" y="0"/>
                  </a:cubicBezTo>
                </a:path>
              </a:pathLst>
            </a:custGeom>
            <a:noFill/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81" name="Freeform 128">
              <a:extLst>
                <a:ext uri="{FF2B5EF4-FFF2-40B4-BE49-F238E27FC236}">
                  <a16:creationId xmlns:a16="http://schemas.microsoft.com/office/drawing/2014/main" id="{B6921F4D-DDF5-E645-AC83-4DBC57B3481F}"/>
                </a:ext>
              </a:extLst>
            </p:cNvPr>
            <p:cNvSpPr/>
            <p:nvPr/>
          </p:nvSpPr>
          <p:spPr>
            <a:xfrm flipV="1">
              <a:off x="4609751" y="2068247"/>
              <a:ext cx="3324686" cy="214469"/>
            </a:xfrm>
            <a:custGeom>
              <a:avLst/>
              <a:gdLst>
                <a:gd name="connsiteX0" fmla="*/ 0 w 4521200"/>
                <a:gd name="connsiteY0" fmla="*/ 660400 h 676286"/>
                <a:gd name="connsiteX1" fmla="*/ 2781300 w 4521200"/>
                <a:gd name="connsiteY1" fmla="*/ 660400 h 676286"/>
                <a:gd name="connsiteX2" fmla="*/ 3683000 w 4521200"/>
                <a:gd name="connsiteY2" fmla="*/ 495300 h 676286"/>
                <a:gd name="connsiteX3" fmla="*/ 4521200 w 4521200"/>
                <a:gd name="connsiteY3" fmla="*/ 0 h 676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21200" h="676286">
                  <a:moveTo>
                    <a:pt x="0" y="660400"/>
                  </a:moveTo>
                  <a:cubicBezTo>
                    <a:pt x="1083733" y="674158"/>
                    <a:pt x="2167467" y="687917"/>
                    <a:pt x="2781300" y="660400"/>
                  </a:cubicBezTo>
                  <a:cubicBezTo>
                    <a:pt x="3395133" y="632883"/>
                    <a:pt x="3393017" y="605367"/>
                    <a:pt x="3683000" y="495300"/>
                  </a:cubicBezTo>
                  <a:cubicBezTo>
                    <a:pt x="3972983" y="385233"/>
                    <a:pt x="4521200" y="0"/>
                    <a:pt x="4521200" y="0"/>
                  </a:cubicBezTo>
                </a:path>
              </a:pathLst>
            </a:custGeom>
            <a:noFill/>
            <a:ln w="9525"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87" name="Freeform 129">
              <a:extLst>
                <a:ext uri="{FF2B5EF4-FFF2-40B4-BE49-F238E27FC236}">
                  <a16:creationId xmlns:a16="http://schemas.microsoft.com/office/drawing/2014/main" id="{ACB5BB81-16A6-D649-A66F-00BCFC9358E2}"/>
                </a:ext>
              </a:extLst>
            </p:cNvPr>
            <p:cNvSpPr/>
            <p:nvPr/>
          </p:nvSpPr>
          <p:spPr>
            <a:xfrm>
              <a:off x="6891574" y="1841715"/>
              <a:ext cx="1016124" cy="181489"/>
            </a:xfrm>
            <a:custGeom>
              <a:avLst/>
              <a:gdLst>
                <a:gd name="connsiteX0" fmla="*/ 0 w 1447800"/>
                <a:gd name="connsiteY0" fmla="*/ 0 h 419100"/>
                <a:gd name="connsiteX1" fmla="*/ 571500 w 1447800"/>
                <a:gd name="connsiteY1" fmla="*/ 101600 h 419100"/>
                <a:gd name="connsiteX2" fmla="*/ 1447800 w 1447800"/>
                <a:gd name="connsiteY2" fmla="*/ 419100 h 41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47800" h="419100">
                  <a:moveTo>
                    <a:pt x="0" y="0"/>
                  </a:moveTo>
                  <a:cubicBezTo>
                    <a:pt x="165100" y="15875"/>
                    <a:pt x="330200" y="31750"/>
                    <a:pt x="571500" y="101600"/>
                  </a:cubicBezTo>
                  <a:cubicBezTo>
                    <a:pt x="812800" y="171450"/>
                    <a:pt x="1447800" y="419100"/>
                    <a:pt x="1447800" y="419100"/>
                  </a:cubicBez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88" name="Freeform 130">
              <a:extLst>
                <a:ext uri="{FF2B5EF4-FFF2-40B4-BE49-F238E27FC236}">
                  <a16:creationId xmlns:a16="http://schemas.microsoft.com/office/drawing/2014/main" id="{6145DE69-E02D-1447-934B-1EF757B15D3D}"/>
                </a:ext>
              </a:extLst>
            </p:cNvPr>
            <p:cNvSpPr/>
            <p:nvPr/>
          </p:nvSpPr>
          <p:spPr>
            <a:xfrm flipV="1">
              <a:off x="6891574" y="1608651"/>
              <a:ext cx="1016124" cy="232367"/>
            </a:xfrm>
            <a:custGeom>
              <a:avLst/>
              <a:gdLst>
                <a:gd name="connsiteX0" fmla="*/ 0 w 1447800"/>
                <a:gd name="connsiteY0" fmla="*/ 0 h 419100"/>
                <a:gd name="connsiteX1" fmla="*/ 571500 w 1447800"/>
                <a:gd name="connsiteY1" fmla="*/ 101600 h 419100"/>
                <a:gd name="connsiteX2" fmla="*/ 1447800 w 1447800"/>
                <a:gd name="connsiteY2" fmla="*/ 419100 h 41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47800" h="419100">
                  <a:moveTo>
                    <a:pt x="0" y="0"/>
                  </a:moveTo>
                  <a:cubicBezTo>
                    <a:pt x="165100" y="15875"/>
                    <a:pt x="330200" y="31750"/>
                    <a:pt x="571500" y="101600"/>
                  </a:cubicBezTo>
                  <a:cubicBezTo>
                    <a:pt x="812800" y="171450"/>
                    <a:pt x="1447800" y="419100"/>
                    <a:pt x="1447800" y="419100"/>
                  </a:cubicBez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870A7F72-C718-8040-8359-2FE57C53BAF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609751" y="1841715"/>
              <a:ext cx="2281822" cy="3457"/>
            </a:xfrm>
            <a:prstGeom prst="lin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A69D78AC-A5C0-BB42-978B-7C9532A00273}"/>
                </a:ext>
              </a:extLst>
            </p:cNvPr>
            <p:cNvSpPr/>
            <p:nvPr/>
          </p:nvSpPr>
          <p:spPr>
            <a:xfrm rot="5400000">
              <a:off x="6212939" y="1938835"/>
              <a:ext cx="117700" cy="1266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"/>
            </a:p>
          </p:txBody>
        </p:sp>
        <p:pic>
          <p:nvPicPr>
            <p:cNvPr id="92" name="Picture 2" descr="Image result for grey car top view">
              <a:extLst>
                <a:ext uri="{FF2B5EF4-FFF2-40B4-BE49-F238E27FC236}">
                  <a16:creationId xmlns:a16="http://schemas.microsoft.com/office/drawing/2014/main" id="{A6EFD54A-6504-644A-9855-E167D73298F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rot="1101308">
              <a:off x="6255464" y="1635055"/>
              <a:ext cx="329037" cy="2171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3" name="Picture 2" descr="Image result for grey car top view">
              <a:extLst>
                <a:ext uri="{FF2B5EF4-FFF2-40B4-BE49-F238E27FC236}">
                  <a16:creationId xmlns:a16="http://schemas.microsoft.com/office/drawing/2014/main" id="{500FD096-6755-6E46-8260-155923DC52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rot="1101308">
              <a:off x="4653649" y="1633590"/>
              <a:ext cx="329037" cy="2171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878A6D5-D48C-6949-82B1-594AC7BCC647}"/>
              </a:ext>
            </a:extLst>
          </p:cNvPr>
          <p:cNvGrpSpPr/>
          <p:nvPr/>
        </p:nvGrpSpPr>
        <p:grpSpPr>
          <a:xfrm>
            <a:off x="1731891" y="2758298"/>
            <a:ext cx="1799032" cy="961452"/>
            <a:chOff x="2012426" y="3129363"/>
            <a:chExt cx="2395476" cy="1280208"/>
          </a:xfrm>
        </p:grpSpPr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2907A11A-F7BC-5941-8236-621317FAB1AE}"/>
                </a:ext>
              </a:extLst>
            </p:cNvPr>
            <p:cNvSpPr/>
            <p:nvPr/>
          </p:nvSpPr>
          <p:spPr>
            <a:xfrm>
              <a:off x="2012426" y="3627522"/>
              <a:ext cx="230519" cy="240542"/>
            </a:xfrm>
            <a:prstGeom prst="ellipse">
              <a:avLst/>
            </a:prstGeom>
            <a:noFill/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E0B03970-4B52-C34C-B82B-3F8216F6CCFB}"/>
                </a:ext>
              </a:extLst>
            </p:cNvPr>
            <p:cNvGrpSpPr/>
            <p:nvPr/>
          </p:nvGrpSpPr>
          <p:grpSpPr>
            <a:xfrm>
              <a:off x="2209185" y="3386980"/>
              <a:ext cx="792134" cy="721626"/>
              <a:chOff x="2771276" y="1943098"/>
              <a:chExt cx="1129212" cy="1028700"/>
            </a:xfrm>
          </p:grpSpPr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AFF96B20-9667-E741-91D6-2C2BC1BE5413}"/>
                  </a:ext>
                </a:extLst>
              </p:cNvPr>
              <p:cNvSpPr/>
              <p:nvPr/>
            </p:nvSpPr>
            <p:spPr>
              <a:xfrm>
                <a:off x="3571876" y="1943098"/>
                <a:ext cx="328612" cy="342900"/>
              </a:xfrm>
              <a:prstGeom prst="ellipse">
                <a:avLst/>
              </a:prstGeom>
              <a:noFill/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2A2DF3AB-70D6-684E-AB85-49B73EBFAC76}"/>
                  </a:ext>
                </a:extLst>
              </p:cNvPr>
              <p:cNvSpPr/>
              <p:nvPr/>
            </p:nvSpPr>
            <p:spPr>
              <a:xfrm>
                <a:off x="3571876" y="2628898"/>
                <a:ext cx="328612" cy="342900"/>
              </a:xfrm>
              <a:prstGeom prst="ellipse">
                <a:avLst/>
              </a:prstGeom>
              <a:noFill/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1" name="Straight Arrow Connector 130">
                <a:extLst>
                  <a:ext uri="{FF2B5EF4-FFF2-40B4-BE49-F238E27FC236}">
                    <a16:creationId xmlns:a16="http://schemas.microsoft.com/office/drawing/2014/main" id="{8402159E-6062-3441-BEE4-9EB34A287862}"/>
                  </a:ext>
                </a:extLst>
              </p:cNvPr>
              <p:cNvCxnSpPr>
                <a:stCxn id="95" idx="7"/>
                <a:endCxn id="129" idx="2"/>
              </p:cNvCxnSpPr>
              <p:nvPr/>
            </p:nvCxnSpPr>
            <p:spPr>
              <a:xfrm flipV="1">
                <a:off x="2771276" y="2114548"/>
                <a:ext cx="800600" cy="221667"/>
              </a:xfrm>
              <a:prstGeom prst="straightConnector1">
                <a:avLst/>
              </a:prstGeom>
              <a:ln w="28575">
                <a:solidFill>
                  <a:schemeClr val="bg1">
                    <a:lumMod val="6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Arrow Connector 131">
                <a:extLst>
                  <a:ext uri="{FF2B5EF4-FFF2-40B4-BE49-F238E27FC236}">
                    <a16:creationId xmlns:a16="http://schemas.microsoft.com/office/drawing/2014/main" id="{159864F1-6925-144D-9E19-74F385588F90}"/>
                  </a:ext>
                </a:extLst>
              </p:cNvPr>
              <p:cNvCxnSpPr>
                <a:cxnSpLocks/>
                <a:stCxn id="95" idx="5"/>
                <a:endCxn id="130" idx="2"/>
              </p:cNvCxnSpPr>
              <p:nvPr/>
            </p:nvCxnSpPr>
            <p:spPr>
              <a:xfrm>
                <a:off x="2771276" y="2578681"/>
                <a:ext cx="800600" cy="221667"/>
              </a:xfrm>
              <a:prstGeom prst="straightConnector1">
                <a:avLst/>
              </a:prstGeom>
              <a:ln w="28575">
                <a:solidFill>
                  <a:schemeClr val="bg1">
                    <a:lumMod val="6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6B84CD6F-92F4-094F-8C38-6360460A124E}"/>
                </a:ext>
              </a:extLst>
            </p:cNvPr>
            <p:cNvGrpSpPr/>
            <p:nvPr/>
          </p:nvGrpSpPr>
          <p:grpSpPr>
            <a:xfrm>
              <a:off x="2967560" y="3245143"/>
              <a:ext cx="750656" cy="466199"/>
              <a:chOff x="4372476" y="1758548"/>
              <a:chExt cx="1070084" cy="664582"/>
            </a:xfrm>
          </p:grpSpPr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0F95F028-069E-144E-A47F-AA6F66FC5B4F}"/>
                  </a:ext>
                </a:extLst>
              </p:cNvPr>
              <p:cNvSpPr/>
              <p:nvPr/>
            </p:nvSpPr>
            <p:spPr>
              <a:xfrm>
                <a:off x="5173075" y="1758548"/>
                <a:ext cx="269485" cy="281202"/>
              </a:xfrm>
              <a:prstGeom prst="ellipse">
                <a:avLst/>
              </a:prstGeom>
              <a:noFill/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Oval 125">
                <a:extLst>
                  <a:ext uri="{FF2B5EF4-FFF2-40B4-BE49-F238E27FC236}">
                    <a16:creationId xmlns:a16="http://schemas.microsoft.com/office/drawing/2014/main" id="{42E51044-D438-A64C-B0F1-B3988A2454B5}"/>
                  </a:ext>
                </a:extLst>
              </p:cNvPr>
              <p:cNvSpPr/>
              <p:nvPr/>
            </p:nvSpPr>
            <p:spPr>
              <a:xfrm>
                <a:off x="5173075" y="2141928"/>
                <a:ext cx="269485" cy="281202"/>
              </a:xfrm>
              <a:prstGeom prst="ellipse">
                <a:avLst/>
              </a:prstGeom>
              <a:noFill/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27" name="Straight Arrow Connector 126">
                <a:extLst>
                  <a:ext uri="{FF2B5EF4-FFF2-40B4-BE49-F238E27FC236}">
                    <a16:creationId xmlns:a16="http://schemas.microsoft.com/office/drawing/2014/main" id="{4954EE2B-5701-5A46-82AA-5AA8B4EE75AE}"/>
                  </a:ext>
                </a:extLst>
              </p:cNvPr>
              <p:cNvCxnSpPr>
                <a:cxnSpLocks/>
                <a:endCxn id="125" idx="2"/>
              </p:cNvCxnSpPr>
              <p:nvPr/>
            </p:nvCxnSpPr>
            <p:spPr>
              <a:xfrm flipV="1">
                <a:off x="4372476" y="1899149"/>
                <a:ext cx="800599" cy="122285"/>
              </a:xfrm>
              <a:prstGeom prst="straightConnector1">
                <a:avLst/>
              </a:prstGeom>
              <a:ln w="28575">
                <a:solidFill>
                  <a:schemeClr val="bg1">
                    <a:lumMod val="6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Straight Arrow Connector 127">
                <a:extLst>
                  <a:ext uri="{FF2B5EF4-FFF2-40B4-BE49-F238E27FC236}">
                    <a16:creationId xmlns:a16="http://schemas.microsoft.com/office/drawing/2014/main" id="{4B020E69-D431-E740-96A8-265F06BB4A10}"/>
                  </a:ext>
                </a:extLst>
              </p:cNvPr>
              <p:cNvCxnSpPr>
                <a:cxnSpLocks/>
                <a:endCxn id="126" idx="2"/>
              </p:cNvCxnSpPr>
              <p:nvPr/>
            </p:nvCxnSpPr>
            <p:spPr>
              <a:xfrm>
                <a:off x="4372476" y="2247262"/>
                <a:ext cx="800599" cy="35267"/>
              </a:xfrm>
              <a:prstGeom prst="straightConnector1">
                <a:avLst/>
              </a:prstGeom>
              <a:ln w="28575">
                <a:solidFill>
                  <a:schemeClr val="bg1">
                    <a:lumMod val="6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E9ABA6D6-FBA1-134B-A062-B300DABE5145}"/>
                </a:ext>
              </a:extLst>
            </p:cNvPr>
            <p:cNvGrpSpPr/>
            <p:nvPr/>
          </p:nvGrpSpPr>
          <p:grpSpPr>
            <a:xfrm flipV="1">
              <a:off x="2967559" y="3811218"/>
              <a:ext cx="750655" cy="481084"/>
              <a:chOff x="4372476" y="1758548"/>
              <a:chExt cx="1070084" cy="664582"/>
            </a:xfrm>
          </p:grpSpPr>
          <p:sp>
            <p:nvSpPr>
              <p:cNvPr id="121" name="Oval 120">
                <a:extLst>
                  <a:ext uri="{FF2B5EF4-FFF2-40B4-BE49-F238E27FC236}">
                    <a16:creationId xmlns:a16="http://schemas.microsoft.com/office/drawing/2014/main" id="{96A78F3E-B1FF-BF41-AF34-922A95C2E00F}"/>
                  </a:ext>
                </a:extLst>
              </p:cNvPr>
              <p:cNvSpPr/>
              <p:nvPr/>
            </p:nvSpPr>
            <p:spPr>
              <a:xfrm>
                <a:off x="5173075" y="1758548"/>
                <a:ext cx="269485" cy="281202"/>
              </a:xfrm>
              <a:prstGeom prst="ellipse">
                <a:avLst/>
              </a:prstGeom>
              <a:noFill/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Oval 121">
                <a:extLst>
                  <a:ext uri="{FF2B5EF4-FFF2-40B4-BE49-F238E27FC236}">
                    <a16:creationId xmlns:a16="http://schemas.microsoft.com/office/drawing/2014/main" id="{F97BB85A-D012-4E49-B7FC-8788029A1490}"/>
                  </a:ext>
                </a:extLst>
              </p:cNvPr>
              <p:cNvSpPr/>
              <p:nvPr/>
            </p:nvSpPr>
            <p:spPr>
              <a:xfrm>
                <a:off x="5173075" y="2141928"/>
                <a:ext cx="269485" cy="281202"/>
              </a:xfrm>
              <a:prstGeom prst="ellipse">
                <a:avLst/>
              </a:prstGeom>
              <a:noFill/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23" name="Straight Arrow Connector 122">
                <a:extLst>
                  <a:ext uri="{FF2B5EF4-FFF2-40B4-BE49-F238E27FC236}">
                    <a16:creationId xmlns:a16="http://schemas.microsoft.com/office/drawing/2014/main" id="{994E7AD5-ADDA-7647-B71E-178EC617449F}"/>
                  </a:ext>
                </a:extLst>
              </p:cNvPr>
              <p:cNvCxnSpPr>
                <a:cxnSpLocks/>
                <a:endCxn id="121" idx="2"/>
              </p:cNvCxnSpPr>
              <p:nvPr/>
            </p:nvCxnSpPr>
            <p:spPr>
              <a:xfrm flipV="1">
                <a:off x="4372476" y="1899149"/>
                <a:ext cx="800599" cy="122285"/>
              </a:xfrm>
              <a:prstGeom prst="straightConnector1">
                <a:avLst/>
              </a:prstGeom>
              <a:ln w="28575">
                <a:solidFill>
                  <a:schemeClr val="bg1">
                    <a:lumMod val="6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Arrow Connector 123">
                <a:extLst>
                  <a:ext uri="{FF2B5EF4-FFF2-40B4-BE49-F238E27FC236}">
                    <a16:creationId xmlns:a16="http://schemas.microsoft.com/office/drawing/2014/main" id="{DC79386D-F202-FC42-8C8D-8473A90E4732}"/>
                  </a:ext>
                </a:extLst>
              </p:cNvPr>
              <p:cNvCxnSpPr>
                <a:cxnSpLocks/>
                <a:endCxn id="122" idx="2"/>
              </p:cNvCxnSpPr>
              <p:nvPr/>
            </p:nvCxnSpPr>
            <p:spPr>
              <a:xfrm>
                <a:off x="4372476" y="2247262"/>
                <a:ext cx="800599" cy="35267"/>
              </a:xfrm>
              <a:prstGeom prst="straightConnector1">
                <a:avLst/>
              </a:prstGeom>
              <a:ln w="28575">
                <a:solidFill>
                  <a:schemeClr val="bg1">
                    <a:lumMod val="6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AA4D1DFE-AC45-164B-824A-A163969915E9}"/>
                </a:ext>
              </a:extLst>
            </p:cNvPr>
            <p:cNvGrpSpPr/>
            <p:nvPr/>
          </p:nvGrpSpPr>
          <p:grpSpPr>
            <a:xfrm>
              <a:off x="3725933" y="3129363"/>
              <a:ext cx="681966" cy="318755"/>
              <a:chOff x="4372476" y="1860726"/>
              <a:chExt cx="972164" cy="454396"/>
            </a:xfrm>
          </p:grpSpPr>
          <p:sp>
            <p:nvSpPr>
              <p:cNvPr id="117" name="Oval 116">
                <a:extLst>
                  <a:ext uri="{FF2B5EF4-FFF2-40B4-BE49-F238E27FC236}">
                    <a16:creationId xmlns:a16="http://schemas.microsoft.com/office/drawing/2014/main" id="{81C39BB5-8D9A-4047-8EE1-26983B74276C}"/>
                  </a:ext>
                </a:extLst>
              </p:cNvPr>
              <p:cNvSpPr/>
              <p:nvPr/>
            </p:nvSpPr>
            <p:spPr>
              <a:xfrm>
                <a:off x="5173075" y="1860726"/>
                <a:ext cx="171565" cy="179024"/>
              </a:xfrm>
              <a:prstGeom prst="ellipse">
                <a:avLst/>
              </a:prstGeom>
              <a:noFill/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Oval 117">
                <a:extLst>
                  <a:ext uri="{FF2B5EF4-FFF2-40B4-BE49-F238E27FC236}">
                    <a16:creationId xmlns:a16="http://schemas.microsoft.com/office/drawing/2014/main" id="{AE1B2E1A-4C35-1043-A360-D980CE2B1B14}"/>
                  </a:ext>
                </a:extLst>
              </p:cNvPr>
              <p:cNvSpPr/>
              <p:nvPr/>
            </p:nvSpPr>
            <p:spPr>
              <a:xfrm>
                <a:off x="5173075" y="2141928"/>
                <a:ext cx="165977" cy="173194"/>
              </a:xfrm>
              <a:prstGeom prst="ellipse">
                <a:avLst/>
              </a:prstGeom>
              <a:noFill/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9" name="Straight Arrow Connector 118">
                <a:extLst>
                  <a:ext uri="{FF2B5EF4-FFF2-40B4-BE49-F238E27FC236}">
                    <a16:creationId xmlns:a16="http://schemas.microsoft.com/office/drawing/2014/main" id="{855C3720-292B-C940-93A9-16E5C4742286}"/>
                  </a:ext>
                </a:extLst>
              </p:cNvPr>
              <p:cNvCxnSpPr>
                <a:cxnSpLocks/>
                <a:endCxn id="117" idx="2"/>
              </p:cNvCxnSpPr>
              <p:nvPr/>
            </p:nvCxnSpPr>
            <p:spPr>
              <a:xfrm flipV="1">
                <a:off x="4372476" y="1950238"/>
                <a:ext cx="800599" cy="122418"/>
              </a:xfrm>
              <a:prstGeom prst="straightConnector1">
                <a:avLst/>
              </a:prstGeom>
              <a:ln w="28575">
                <a:solidFill>
                  <a:schemeClr val="bg1">
                    <a:lumMod val="6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Arrow Connector 119">
                <a:extLst>
                  <a:ext uri="{FF2B5EF4-FFF2-40B4-BE49-F238E27FC236}">
                    <a16:creationId xmlns:a16="http://schemas.microsoft.com/office/drawing/2014/main" id="{FF45D39E-6135-7940-9E4A-E14B61983DAF}"/>
                  </a:ext>
                </a:extLst>
              </p:cNvPr>
              <p:cNvCxnSpPr>
                <a:cxnSpLocks/>
                <a:endCxn id="118" idx="2"/>
              </p:cNvCxnSpPr>
              <p:nvPr/>
            </p:nvCxnSpPr>
            <p:spPr>
              <a:xfrm>
                <a:off x="4372476" y="2141928"/>
                <a:ext cx="800599" cy="86597"/>
              </a:xfrm>
              <a:prstGeom prst="straightConnector1">
                <a:avLst/>
              </a:prstGeom>
              <a:ln w="28575">
                <a:solidFill>
                  <a:schemeClr val="bg1">
                    <a:lumMod val="6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CD4255C2-0A72-9F4A-8F77-24CFCF702002}"/>
                </a:ext>
              </a:extLst>
            </p:cNvPr>
            <p:cNvGrpSpPr/>
            <p:nvPr/>
          </p:nvGrpSpPr>
          <p:grpSpPr>
            <a:xfrm flipV="1">
              <a:off x="3725935" y="3491108"/>
              <a:ext cx="681966" cy="281990"/>
              <a:chOff x="4372476" y="1860726"/>
              <a:chExt cx="972164" cy="454396"/>
            </a:xfrm>
          </p:grpSpPr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C3805930-E943-3942-9B59-615697D90209}"/>
                  </a:ext>
                </a:extLst>
              </p:cNvPr>
              <p:cNvSpPr/>
              <p:nvPr/>
            </p:nvSpPr>
            <p:spPr>
              <a:xfrm>
                <a:off x="5173075" y="1860726"/>
                <a:ext cx="171565" cy="179024"/>
              </a:xfrm>
              <a:prstGeom prst="ellipse">
                <a:avLst/>
              </a:prstGeom>
              <a:noFill/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Oval 113">
                <a:extLst>
                  <a:ext uri="{FF2B5EF4-FFF2-40B4-BE49-F238E27FC236}">
                    <a16:creationId xmlns:a16="http://schemas.microsoft.com/office/drawing/2014/main" id="{36238976-4D59-4E4C-AA44-247FE6E93AE3}"/>
                  </a:ext>
                </a:extLst>
              </p:cNvPr>
              <p:cNvSpPr/>
              <p:nvPr/>
            </p:nvSpPr>
            <p:spPr>
              <a:xfrm>
                <a:off x="5173075" y="2141928"/>
                <a:ext cx="165977" cy="173194"/>
              </a:xfrm>
              <a:prstGeom prst="ellipse">
                <a:avLst/>
              </a:prstGeom>
              <a:noFill/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5" name="Straight Arrow Connector 114">
                <a:extLst>
                  <a:ext uri="{FF2B5EF4-FFF2-40B4-BE49-F238E27FC236}">
                    <a16:creationId xmlns:a16="http://schemas.microsoft.com/office/drawing/2014/main" id="{BDCE17C9-760E-2747-ADF3-244061B13345}"/>
                  </a:ext>
                </a:extLst>
              </p:cNvPr>
              <p:cNvCxnSpPr>
                <a:cxnSpLocks/>
                <a:endCxn id="113" idx="2"/>
              </p:cNvCxnSpPr>
              <p:nvPr/>
            </p:nvCxnSpPr>
            <p:spPr>
              <a:xfrm flipV="1">
                <a:off x="4372476" y="1950238"/>
                <a:ext cx="800599" cy="122418"/>
              </a:xfrm>
              <a:prstGeom prst="straightConnector1">
                <a:avLst/>
              </a:prstGeom>
              <a:ln w="28575">
                <a:solidFill>
                  <a:schemeClr val="bg1">
                    <a:lumMod val="6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Arrow Connector 115">
                <a:extLst>
                  <a:ext uri="{FF2B5EF4-FFF2-40B4-BE49-F238E27FC236}">
                    <a16:creationId xmlns:a16="http://schemas.microsoft.com/office/drawing/2014/main" id="{DD6A5F2D-11C1-AA44-A873-BB3393F5AC85}"/>
                  </a:ext>
                </a:extLst>
              </p:cNvPr>
              <p:cNvCxnSpPr>
                <a:cxnSpLocks/>
                <a:endCxn id="114" idx="2"/>
              </p:cNvCxnSpPr>
              <p:nvPr/>
            </p:nvCxnSpPr>
            <p:spPr>
              <a:xfrm>
                <a:off x="4372476" y="2141928"/>
                <a:ext cx="800599" cy="86597"/>
              </a:xfrm>
              <a:prstGeom prst="straightConnector1">
                <a:avLst/>
              </a:prstGeom>
              <a:ln w="28575">
                <a:solidFill>
                  <a:schemeClr val="bg1">
                    <a:lumMod val="6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FDC8BBC3-6AA6-9044-9D6C-92691B295AA9}"/>
                </a:ext>
              </a:extLst>
            </p:cNvPr>
            <p:cNvGrpSpPr/>
            <p:nvPr/>
          </p:nvGrpSpPr>
          <p:grpSpPr>
            <a:xfrm flipV="1">
              <a:off x="3725936" y="3767916"/>
              <a:ext cx="681966" cy="641655"/>
              <a:chOff x="5413945" y="3082844"/>
              <a:chExt cx="972164" cy="917663"/>
            </a:xfrm>
          </p:grpSpPr>
          <p:grpSp>
            <p:nvGrpSpPr>
              <p:cNvPr id="103" name="Group 102">
                <a:extLst>
                  <a:ext uri="{FF2B5EF4-FFF2-40B4-BE49-F238E27FC236}">
                    <a16:creationId xmlns:a16="http://schemas.microsoft.com/office/drawing/2014/main" id="{33D83D7E-BC0A-6344-B377-988AA8738BA8}"/>
                  </a:ext>
                </a:extLst>
              </p:cNvPr>
              <p:cNvGrpSpPr/>
              <p:nvPr/>
            </p:nvGrpSpPr>
            <p:grpSpPr>
              <a:xfrm>
                <a:off x="5413945" y="3082844"/>
                <a:ext cx="972164" cy="454396"/>
                <a:chOff x="4372476" y="1860726"/>
                <a:chExt cx="972164" cy="454396"/>
              </a:xfrm>
            </p:grpSpPr>
            <p:sp>
              <p:nvSpPr>
                <p:cNvPr id="109" name="Oval 108">
                  <a:extLst>
                    <a:ext uri="{FF2B5EF4-FFF2-40B4-BE49-F238E27FC236}">
                      <a16:creationId xmlns:a16="http://schemas.microsoft.com/office/drawing/2014/main" id="{0123A80E-2410-5843-A1E4-F532B8B2755A}"/>
                    </a:ext>
                  </a:extLst>
                </p:cNvPr>
                <p:cNvSpPr/>
                <p:nvPr/>
              </p:nvSpPr>
              <p:spPr>
                <a:xfrm>
                  <a:off x="5173075" y="1860726"/>
                  <a:ext cx="171565" cy="179024"/>
                </a:xfrm>
                <a:prstGeom prst="ellipse">
                  <a:avLst/>
                </a:prstGeom>
                <a:noFill/>
                <a:ln w="3810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0" name="Oval 109">
                  <a:extLst>
                    <a:ext uri="{FF2B5EF4-FFF2-40B4-BE49-F238E27FC236}">
                      <a16:creationId xmlns:a16="http://schemas.microsoft.com/office/drawing/2014/main" id="{FB463CCE-58FA-F546-AE21-AE27799460FA}"/>
                    </a:ext>
                  </a:extLst>
                </p:cNvPr>
                <p:cNvSpPr/>
                <p:nvPr/>
              </p:nvSpPr>
              <p:spPr>
                <a:xfrm>
                  <a:off x="5173075" y="2141928"/>
                  <a:ext cx="165977" cy="173194"/>
                </a:xfrm>
                <a:prstGeom prst="ellipse">
                  <a:avLst/>
                </a:prstGeom>
                <a:noFill/>
                <a:ln w="3810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11" name="Straight Arrow Connector 110">
                  <a:extLst>
                    <a:ext uri="{FF2B5EF4-FFF2-40B4-BE49-F238E27FC236}">
                      <a16:creationId xmlns:a16="http://schemas.microsoft.com/office/drawing/2014/main" id="{5A098FA2-E621-E547-A6F8-E4E80A5886AA}"/>
                    </a:ext>
                  </a:extLst>
                </p:cNvPr>
                <p:cNvCxnSpPr>
                  <a:cxnSpLocks/>
                  <a:endCxn id="109" idx="2"/>
                </p:cNvCxnSpPr>
                <p:nvPr/>
              </p:nvCxnSpPr>
              <p:spPr>
                <a:xfrm flipV="1">
                  <a:off x="4372476" y="1950238"/>
                  <a:ext cx="800599" cy="122418"/>
                </a:xfrm>
                <a:prstGeom prst="straightConnector1">
                  <a:avLst/>
                </a:prstGeom>
                <a:ln w="28575">
                  <a:solidFill>
                    <a:schemeClr val="bg1">
                      <a:lumMod val="6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2" name="Straight Arrow Connector 111">
                  <a:extLst>
                    <a:ext uri="{FF2B5EF4-FFF2-40B4-BE49-F238E27FC236}">
                      <a16:creationId xmlns:a16="http://schemas.microsoft.com/office/drawing/2014/main" id="{DDFEA072-F5A6-474A-A447-365B0D922586}"/>
                    </a:ext>
                  </a:extLst>
                </p:cNvPr>
                <p:cNvCxnSpPr>
                  <a:cxnSpLocks/>
                  <a:endCxn id="110" idx="2"/>
                </p:cNvCxnSpPr>
                <p:nvPr/>
              </p:nvCxnSpPr>
              <p:spPr>
                <a:xfrm>
                  <a:off x="4372476" y="2141928"/>
                  <a:ext cx="800599" cy="86597"/>
                </a:xfrm>
                <a:prstGeom prst="straightConnector1">
                  <a:avLst/>
                </a:prstGeom>
                <a:ln w="28575">
                  <a:solidFill>
                    <a:schemeClr val="bg1">
                      <a:lumMod val="6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4" name="Group 103">
                <a:extLst>
                  <a:ext uri="{FF2B5EF4-FFF2-40B4-BE49-F238E27FC236}">
                    <a16:creationId xmlns:a16="http://schemas.microsoft.com/office/drawing/2014/main" id="{AF0BBA10-9657-E94B-B106-6F70919B85D1}"/>
                  </a:ext>
                </a:extLst>
              </p:cNvPr>
              <p:cNvGrpSpPr/>
              <p:nvPr/>
            </p:nvGrpSpPr>
            <p:grpSpPr>
              <a:xfrm flipV="1">
                <a:off x="5413945" y="3598522"/>
                <a:ext cx="972164" cy="401985"/>
                <a:chOff x="4372476" y="1860726"/>
                <a:chExt cx="972164" cy="454396"/>
              </a:xfrm>
            </p:grpSpPr>
            <p:sp>
              <p:nvSpPr>
                <p:cNvPr id="105" name="Oval 104">
                  <a:extLst>
                    <a:ext uri="{FF2B5EF4-FFF2-40B4-BE49-F238E27FC236}">
                      <a16:creationId xmlns:a16="http://schemas.microsoft.com/office/drawing/2014/main" id="{D652CEC2-8A8E-414C-BB14-3A733A9D2D16}"/>
                    </a:ext>
                  </a:extLst>
                </p:cNvPr>
                <p:cNvSpPr/>
                <p:nvPr/>
              </p:nvSpPr>
              <p:spPr>
                <a:xfrm>
                  <a:off x="5173075" y="1860726"/>
                  <a:ext cx="171565" cy="179024"/>
                </a:xfrm>
                <a:prstGeom prst="ellipse">
                  <a:avLst/>
                </a:prstGeom>
                <a:noFill/>
                <a:ln w="3810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6" name="Oval 105">
                  <a:extLst>
                    <a:ext uri="{FF2B5EF4-FFF2-40B4-BE49-F238E27FC236}">
                      <a16:creationId xmlns:a16="http://schemas.microsoft.com/office/drawing/2014/main" id="{117B3C94-BFAA-984C-8705-79AD578D9424}"/>
                    </a:ext>
                  </a:extLst>
                </p:cNvPr>
                <p:cNvSpPr/>
                <p:nvPr/>
              </p:nvSpPr>
              <p:spPr>
                <a:xfrm>
                  <a:off x="5173075" y="2141928"/>
                  <a:ext cx="165977" cy="173194"/>
                </a:xfrm>
                <a:prstGeom prst="ellipse">
                  <a:avLst/>
                </a:prstGeom>
                <a:noFill/>
                <a:ln w="3810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07" name="Straight Arrow Connector 106">
                  <a:extLst>
                    <a:ext uri="{FF2B5EF4-FFF2-40B4-BE49-F238E27FC236}">
                      <a16:creationId xmlns:a16="http://schemas.microsoft.com/office/drawing/2014/main" id="{9E356EAD-6BFB-6343-88C1-04AC323C087E}"/>
                    </a:ext>
                  </a:extLst>
                </p:cNvPr>
                <p:cNvCxnSpPr>
                  <a:cxnSpLocks/>
                  <a:endCxn id="105" idx="2"/>
                </p:cNvCxnSpPr>
                <p:nvPr/>
              </p:nvCxnSpPr>
              <p:spPr>
                <a:xfrm flipV="1">
                  <a:off x="4372476" y="1950238"/>
                  <a:ext cx="800599" cy="122418"/>
                </a:xfrm>
                <a:prstGeom prst="straightConnector1">
                  <a:avLst/>
                </a:prstGeom>
                <a:ln w="28575">
                  <a:solidFill>
                    <a:schemeClr val="bg1">
                      <a:lumMod val="6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" name="Straight Arrow Connector 107">
                  <a:extLst>
                    <a:ext uri="{FF2B5EF4-FFF2-40B4-BE49-F238E27FC236}">
                      <a16:creationId xmlns:a16="http://schemas.microsoft.com/office/drawing/2014/main" id="{D2817B84-FE28-574F-84B6-57B3971621BA}"/>
                    </a:ext>
                  </a:extLst>
                </p:cNvPr>
                <p:cNvCxnSpPr>
                  <a:cxnSpLocks/>
                  <a:endCxn id="106" idx="2"/>
                </p:cNvCxnSpPr>
                <p:nvPr/>
              </p:nvCxnSpPr>
              <p:spPr>
                <a:xfrm>
                  <a:off x="4372476" y="2141928"/>
                  <a:ext cx="800599" cy="86597"/>
                </a:xfrm>
                <a:prstGeom prst="straightConnector1">
                  <a:avLst/>
                </a:prstGeom>
                <a:ln w="28575">
                  <a:solidFill>
                    <a:schemeClr val="bg1">
                      <a:lumMod val="6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499546D5-898F-CC43-B489-9CCA2C12960B}"/>
              </a:ext>
            </a:extLst>
          </p:cNvPr>
          <p:cNvGrpSpPr/>
          <p:nvPr/>
        </p:nvGrpSpPr>
        <p:grpSpPr>
          <a:xfrm>
            <a:off x="1741977" y="3982463"/>
            <a:ext cx="1799032" cy="961452"/>
            <a:chOff x="2012426" y="3129363"/>
            <a:chExt cx="2395476" cy="1280208"/>
          </a:xfrm>
        </p:grpSpPr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843245B7-65BE-5D4B-86D9-0CD587BC9280}"/>
                </a:ext>
              </a:extLst>
            </p:cNvPr>
            <p:cNvSpPr/>
            <p:nvPr/>
          </p:nvSpPr>
          <p:spPr>
            <a:xfrm>
              <a:off x="2012426" y="3627522"/>
              <a:ext cx="230519" cy="240542"/>
            </a:xfrm>
            <a:prstGeom prst="ellipse">
              <a:avLst/>
            </a:prstGeom>
            <a:noFill/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07D2CA0E-2002-8D42-8613-2809693E621D}"/>
                </a:ext>
              </a:extLst>
            </p:cNvPr>
            <p:cNvGrpSpPr/>
            <p:nvPr/>
          </p:nvGrpSpPr>
          <p:grpSpPr>
            <a:xfrm>
              <a:off x="2209185" y="3386980"/>
              <a:ext cx="792134" cy="721626"/>
              <a:chOff x="2771276" y="1943098"/>
              <a:chExt cx="1129212" cy="1028700"/>
            </a:xfrm>
          </p:grpSpPr>
          <p:sp>
            <p:nvSpPr>
              <p:cNvPr id="168" name="Oval 167">
                <a:extLst>
                  <a:ext uri="{FF2B5EF4-FFF2-40B4-BE49-F238E27FC236}">
                    <a16:creationId xmlns:a16="http://schemas.microsoft.com/office/drawing/2014/main" id="{DF9CA218-594E-2648-9D70-BBF5A800A00E}"/>
                  </a:ext>
                </a:extLst>
              </p:cNvPr>
              <p:cNvSpPr/>
              <p:nvPr/>
            </p:nvSpPr>
            <p:spPr>
              <a:xfrm>
                <a:off x="3571876" y="1943098"/>
                <a:ext cx="328612" cy="342900"/>
              </a:xfrm>
              <a:prstGeom prst="ellipse">
                <a:avLst/>
              </a:prstGeom>
              <a:noFill/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9" name="Oval 168">
                <a:extLst>
                  <a:ext uri="{FF2B5EF4-FFF2-40B4-BE49-F238E27FC236}">
                    <a16:creationId xmlns:a16="http://schemas.microsoft.com/office/drawing/2014/main" id="{94BD7B8F-ECC8-B24A-B8BF-4FD38EBDD694}"/>
                  </a:ext>
                </a:extLst>
              </p:cNvPr>
              <p:cNvSpPr/>
              <p:nvPr/>
            </p:nvSpPr>
            <p:spPr>
              <a:xfrm>
                <a:off x="3571876" y="2628898"/>
                <a:ext cx="328612" cy="342900"/>
              </a:xfrm>
              <a:prstGeom prst="ellipse">
                <a:avLst/>
              </a:prstGeom>
              <a:noFill/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70" name="Straight Arrow Connector 169">
                <a:extLst>
                  <a:ext uri="{FF2B5EF4-FFF2-40B4-BE49-F238E27FC236}">
                    <a16:creationId xmlns:a16="http://schemas.microsoft.com/office/drawing/2014/main" id="{C906EA08-3CF1-3342-9F57-9F124E39326F}"/>
                  </a:ext>
                </a:extLst>
              </p:cNvPr>
              <p:cNvCxnSpPr>
                <a:stCxn id="134" idx="7"/>
                <a:endCxn id="168" idx="2"/>
              </p:cNvCxnSpPr>
              <p:nvPr/>
            </p:nvCxnSpPr>
            <p:spPr>
              <a:xfrm flipV="1">
                <a:off x="2771276" y="2114548"/>
                <a:ext cx="800600" cy="221667"/>
              </a:xfrm>
              <a:prstGeom prst="straightConnector1">
                <a:avLst/>
              </a:prstGeom>
              <a:ln w="28575">
                <a:solidFill>
                  <a:schemeClr val="bg1">
                    <a:lumMod val="6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Arrow Connector 170">
                <a:extLst>
                  <a:ext uri="{FF2B5EF4-FFF2-40B4-BE49-F238E27FC236}">
                    <a16:creationId xmlns:a16="http://schemas.microsoft.com/office/drawing/2014/main" id="{5430A2F1-118C-D84C-86B4-48DB1439207D}"/>
                  </a:ext>
                </a:extLst>
              </p:cNvPr>
              <p:cNvCxnSpPr>
                <a:cxnSpLocks/>
                <a:stCxn id="134" idx="5"/>
                <a:endCxn id="169" idx="2"/>
              </p:cNvCxnSpPr>
              <p:nvPr/>
            </p:nvCxnSpPr>
            <p:spPr>
              <a:xfrm>
                <a:off x="2771276" y="2578681"/>
                <a:ext cx="800600" cy="221667"/>
              </a:xfrm>
              <a:prstGeom prst="straightConnector1">
                <a:avLst/>
              </a:prstGeom>
              <a:ln w="28575">
                <a:solidFill>
                  <a:schemeClr val="bg1">
                    <a:lumMod val="6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7" name="Group 136">
              <a:extLst>
                <a:ext uri="{FF2B5EF4-FFF2-40B4-BE49-F238E27FC236}">
                  <a16:creationId xmlns:a16="http://schemas.microsoft.com/office/drawing/2014/main" id="{23890F2A-5375-4049-B16B-F648B219E38D}"/>
                </a:ext>
              </a:extLst>
            </p:cNvPr>
            <p:cNvGrpSpPr/>
            <p:nvPr/>
          </p:nvGrpSpPr>
          <p:grpSpPr>
            <a:xfrm>
              <a:off x="2967560" y="3245143"/>
              <a:ext cx="750656" cy="466199"/>
              <a:chOff x="4372476" y="1758548"/>
              <a:chExt cx="1070084" cy="664582"/>
            </a:xfrm>
          </p:grpSpPr>
          <p:sp>
            <p:nvSpPr>
              <p:cNvPr id="164" name="Oval 163">
                <a:extLst>
                  <a:ext uri="{FF2B5EF4-FFF2-40B4-BE49-F238E27FC236}">
                    <a16:creationId xmlns:a16="http://schemas.microsoft.com/office/drawing/2014/main" id="{99694555-8796-2F43-84C5-447D2ECD9EDE}"/>
                  </a:ext>
                </a:extLst>
              </p:cNvPr>
              <p:cNvSpPr/>
              <p:nvPr/>
            </p:nvSpPr>
            <p:spPr>
              <a:xfrm>
                <a:off x="5173075" y="1758548"/>
                <a:ext cx="269485" cy="281202"/>
              </a:xfrm>
              <a:prstGeom prst="ellipse">
                <a:avLst/>
              </a:prstGeom>
              <a:noFill/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Oval 164">
                <a:extLst>
                  <a:ext uri="{FF2B5EF4-FFF2-40B4-BE49-F238E27FC236}">
                    <a16:creationId xmlns:a16="http://schemas.microsoft.com/office/drawing/2014/main" id="{3C2DC0F2-0BD6-E444-B1A1-DB17FE40A715}"/>
                  </a:ext>
                </a:extLst>
              </p:cNvPr>
              <p:cNvSpPr/>
              <p:nvPr/>
            </p:nvSpPr>
            <p:spPr>
              <a:xfrm>
                <a:off x="5173075" y="2141928"/>
                <a:ext cx="269485" cy="281202"/>
              </a:xfrm>
              <a:prstGeom prst="ellipse">
                <a:avLst/>
              </a:prstGeom>
              <a:noFill/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66" name="Straight Arrow Connector 165">
                <a:extLst>
                  <a:ext uri="{FF2B5EF4-FFF2-40B4-BE49-F238E27FC236}">
                    <a16:creationId xmlns:a16="http://schemas.microsoft.com/office/drawing/2014/main" id="{FCED4691-B862-7E41-B3B7-DC40267DB6B5}"/>
                  </a:ext>
                </a:extLst>
              </p:cNvPr>
              <p:cNvCxnSpPr>
                <a:cxnSpLocks/>
                <a:endCxn id="164" idx="2"/>
              </p:cNvCxnSpPr>
              <p:nvPr/>
            </p:nvCxnSpPr>
            <p:spPr>
              <a:xfrm flipV="1">
                <a:off x="4372476" y="1899149"/>
                <a:ext cx="800599" cy="122285"/>
              </a:xfrm>
              <a:prstGeom prst="straightConnector1">
                <a:avLst/>
              </a:prstGeom>
              <a:ln w="28575">
                <a:solidFill>
                  <a:schemeClr val="bg1">
                    <a:lumMod val="6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Straight Arrow Connector 166">
                <a:extLst>
                  <a:ext uri="{FF2B5EF4-FFF2-40B4-BE49-F238E27FC236}">
                    <a16:creationId xmlns:a16="http://schemas.microsoft.com/office/drawing/2014/main" id="{A4798C76-AA0A-CF49-A593-773DCB5E2E92}"/>
                  </a:ext>
                </a:extLst>
              </p:cNvPr>
              <p:cNvCxnSpPr>
                <a:cxnSpLocks/>
                <a:endCxn id="165" idx="2"/>
              </p:cNvCxnSpPr>
              <p:nvPr/>
            </p:nvCxnSpPr>
            <p:spPr>
              <a:xfrm>
                <a:off x="4372476" y="2247262"/>
                <a:ext cx="800599" cy="35267"/>
              </a:xfrm>
              <a:prstGeom prst="straightConnector1">
                <a:avLst/>
              </a:prstGeom>
              <a:ln w="28575">
                <a:solidFill>
                  <a:schemeClr val="bg1">
                    <a:lumMod val="6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id="{0EB2F956-FE65-ED41-9602-BAE443C9DB95}"/>
                </a:ext>
              </a:extLst>
            </p:cNvPr>
            <p:cNvGrpSpPr/>
            <p:nvPr/>
          </p:nvGrpSpPr>
          <p:grpSpPr>
            <a:xfrm flipV="1">
              <a:off x="2967559" y="3811218"/>
              <a:ext cx="750655" cy="481084"/>
              <a:chOff x="4372476" y="1758548"/>
              <a:chExt cx="1070084" cy="664582"/>
            </a:xfrm>
          </p:grpSpPr>
          <p:sp>
            <p:nvSpPr>
              <p:cNvPr id="160" name="Oval 159">
                <a:extLst>
                  <a:ext uri="{FF2B5EF4-FFF2-40B4-BE49-F238E27FC236}">
                    <a16:creationId xmlns:a16="http://schemas.microsoft.com/office/drawing/2014/main" id="{090962E2-8BAA-4B4E-8690-4A7B971AEE44}"/>
                  </a:ext>
                </a:extLst>
              </p:cNvPr>
              <p:cNvSpPr/>
              <p:nvPr/>
            </p:nvSpPr>
            <p:spPr>
              <a:xfrm>
                <a:off x="5173075" y="1758548"/>
                <a:ext cx="269485" cy="281202"/>
              </a:xfrm>
              <a:prstGeom prst="ellipse">
                <a:avLst/>
              </a:prstGeom>
              <a:noFill/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Oval 160">
                <a:extLst>
                  <a:ext uri="{FF2B5EF4-FFF2-40B4-BE49-F238E27FC236}">
                    <a16:creationId xmlns:a16="http://schemas.microsoft.com/office/drawing/2014/main" id="{C406CB9D-7C6C-8149-9FE8-E67CCA406CB6}"/>
                  </a:ext>
                </a:extLst>
              </p:cNvPr>
              <p:cNvSpPr/>
              <p:nvPr/>
            </p:nvSpPr>
            <p:spPr>
              <a:xfrm>
                <a:off x="5173075" y="2141928"/>
                <a:ext cx="269485" cy="281202"/>
              </a:xfrm>
              <a:prstGeom prst="ellipse">
                <a:avLst/>
              </a:prstGeom>
              <a:noFill/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62" name="Straight Arrow Connector 161">
                <a:extLst>
                  <a:ext uri="{FF2B5EF4-FFF2-40B4-BE49-F238E27FC236}">
                    <a16:creationId xmlns:a16="http://schemas.microsoft.com/office/drawing/2014/main" id="{80049291-78C8-1942-B17B-3D42B4BCE4A4}"/>
                  </a:ext>
                </a:extLst>
              </p:cNvPr>
              <p:cNvCxnSpPr>
                <a:cxnSpLocks/>
                <a:endCxn id="160" idx="2"/>
              </p:cNvCxnSpPr>
              <p:nvPr/>
            </p:nvCxnSpPr>
            <p:spPr>
              <a:xfrm flipV="1">
                <a:off x="4372476" y="1899149"/>
                <a:ext cx="800599" cy="122285"/>
              </a:xfrm>
              <a:prstGeom prst="straightConnector1">
                <a:avLst/>
              </a:prstGeom>
              <a:ln w="28575">
                <a:solidFill>
                  <a:schemeClr val="bg1">
                    <a:lumMod val="6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Arrow Connector 162">
                <a:extLst>
                  <a:ext uri="{FF2B5EF4-FFF2-40B4-BE49-F238E27FC236}">
                    <a16:creationId xmlns:a16="http://schemas.microsoft.com/office/drawing/2014/main" id="{D3777CB5-A68E-8744-B46D-7FF5053B4404}"/>
                  </a:ext>
                </a:extLst>
              </p:cNvPr>
              <p:cNvCxnSpPr>
                <a:cxnSpLocks/>
                <a:endCxn id="161" idx="2"/>
              </p:cNvCxnSpPr>
              <p:nvPr/>
            </p:nvCxnSpPr>
            <p:spPr>
              <a:xfrm>
                <a:off x="4372476" y="2247262"/>
                <a:ext cx="800599" cy="35267"/>
              </a:xfrm>
              <a:prstGeom prst="straightConnector1">
                <a:avLst/>
              </a:prstGeom>
              <a:ln w="28575">
                <a:solidFill>
                  <a:schemeClr val="bg1">
                    <a:lumMod val="6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F710B67A-AFDD-664A-BA6A-9F7321DFD959}"/>
                </a:ext>
              </a:extLst>
            </p:cNvPr>
            <p:cNvGrpSpPr/>
            <p:nvPr/>
          </p:nvGrpSpPr>
          <p:grpSpPr>
            <a:xfrm>
              <a:off x="3725933" y="3129363"/>
              <a:ext cx="681966" cy="318755"/>
              <a:chOff x="4372476" y="1860726"/>
              <a:chExt cx="972164" cy="454396"/>
            </a:xfrm>
          </p:grpSpPr>
          <p:sp>
            <p:nvSpPr>
              <p:cNvPr id="156" name="Oval 155">
                <a:extLst>
                  <a:ext uri="{FF2B5EF4-FFF2-40B4-BE49-F238E27FC236}">
                    <a16:creationId xmlns:a16="http://schemas.microsoft.com/office/drawing/2014/main" id="{25AD7053-7489-9043-B1FA-62B356422C5D}"/>
                  </a:ext>
                </a:extLst>
              </p:cNvPr>
              <p:cNvSpPr/>
              <p:nvPr/>
            </p:nvSpPr>
            <p:spPr>
              <a:xfrm>
                <a:off x="5173075" y="1860726"/>
                <a:ext cx="171565" cy="179024"/>
              </a:xfrm>
              <a:prstGeom prst="ellipse">
                <a:avLst/>
              </a:prstGeom>
              <a:noFill/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Oval 156">
                <a:extLst>
                  <a:ext uri="{FF2B5EF4-FFF2-40B4-BE49-F238E27FC236}">
                    <a16:creationId xmlns:a16="http://schemas.microsoft.com/office/drawing/2014/main" id="{C8C271A2-5880-DB48-B31C-3490362D2CEF}"/>
                  </a:ext>
                </a:extLst>
              </p:cNvPr>
              <p:cNvSpPr/>
              <p:nvPr/>
            </p:nvSpPr>
            <p:spPr>
              <a:xfrm>
                <a:off x="5173075" y="2141928"/>
                <a:ext cx="165977" cy="173194"/>
              </a:xfrm>
              <a:prstGeom prst="ellipse">
                <a:avLst/>
              </a:prstGeom>
              <a:noFill/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8" name="Straight Arrow Connector 157">
                <a:extLst>
                  <a:ext uri="{FF2B5EF4-FFF2-40B4-BE49-F238E27FC236}">
                    <a16:creationId xmlns:a16="http://schemas.microsoft.com/office/drawing/2014/main" id="{880ABBA9-13B3-5A4D-8CC0-83E832C94780}"/>
                  </a:ext>
                </a:extLst>
              </p:cNvPr>
              <p:cNvCxnSpPr>
                <a:cxnSpLocks/>
                <a:endCxn id="156" idx="2"/>
              </p:cNvCxnSpPr>
              <p:nvPr/>
            </p:nvCxnSpPr>
            <p:spPr>
              <a:xfrm flipV="1">
                <a:off x="4372476" y="1950238"/>
                <a:ext cx="800599" cy="122418"/>
              </a:xfrm>
              <a:prstGeom prst="straightConnector1">
                <a:avLst/>
              </a:prstGeom>
              <a:ln w="28575">
                <a:solidFill>
                  <a:schemeClr val="bg1">
                    <a:lumMod val="6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Arrow Connector 158">
                <a:extLst>
                  <a:ext uri="{FF2B5EF4-FFF2-40B4-BE49-F238E27FC236}">
                    <a16:creationId xmlns:a16="http://schemas.microsoft.com/office/drawing/2014/main" id="{42A17F31-66FF-A445-B5B4-A6F6AC6FED18}"/>
                  </a:ext>
                </a:extLst>
              </p:cNvPr>
              <p:cNvCxnSpPr>
                <a:cxnSpLocks/>
                <a:endCxn id="157" idx="2"/>
              </p:cNvCxnSpPr>
              <p:nvPr/>
            </p:nvCxnSpPr>
            <p:spPr>
              <a:xfrm>
                <a:off x="4372476" y="2141928"/>
                <a:ext cx="800599" cy="86597"/>
              </a:xfrm>
              <a:prstGeom prst="straightConnector1">
                <a:avLst/>
              </a:prstGeom>
              <a:ln w="28575">
                <a:solidFill>
                  <a:schemeClr val="bg1">
                    <a:lumMod val="6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id="{29AB7AF7-5760-184E-9F61-CABE1D389203}"/>
                </a:ext>
              </a:extLst>
            </p:cNvPr>
            <p:cNvGrpSpPr/>
            <p:nvPr/>
          </p:nvGrpSpPr>
          <p:grpSpPr>
            <a:xfrm flipV="1">
              <a:off x="3725935" y="3491108"/>
              <a:ext cx="681966" cy="281990"/>
              <a:chOff x="4372476" y="1860726"/>
              <a:chExt cx="972164" cy="454396"/>
            </a:xfrm>
          </p:grpSpPr>
          <p:sp>
            <p:nvSpPr>
              <p:cNvPr id="152" name="Oval 151">
                <a:extLst>
                  <a:ext uri="{FF2B5EF4-FFF2-40B4-BE49-F238E27FC236}">
                    <a16:creationId xmlns:a16="http://schemas.microsoft.com/office/drawing/2014/main" id="{9976C1DC-0EA9-CF48-B15B-507D27A1B2D7}"/>
                  </a:ext>
                </a:extLst>
              </p:cNvPr>
              <p:cNvSpPr/>
              <p:nvPr/>
            </p:nvSpPr>
            <p:spPr>
              <a:xfrm>
                <a:off x="5173075" y="1860726"/>
                <a:ext cx="171565" cy="179024"/>
              </a:xfrm>
              <a:prstGeom prst="ellipse">
                <a:avLst/>
              </a:prstGeom>
              <a:noFill/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Oval 152">
                <a:extLst>
                  <a:ext uri="{FF2B5EF4-FFF2-40B4-BE49-F238E27FC236}">
                    <a16:creationId xmlns:a16="http://schemas.microsoft.com/office/drawing/2014/main" id="{9DD03C4F-525A-1A4C-B4ED-F73AB8F497B8}"/>
                  </a:ext>
                </a:extLst>
              </p:cNvPr>
              <p:cNvSpPr/>
              <p:nvPr/>
            </p:nvSpPr>
            <p:spPr>
              <a:xfrm>
                <a:off x="5173075" y="2141928"/>
                <a:ext cx="165977" cy="173194"/>
              </a:xfrm>
              <a:prstGeom prst="ellipse">
                <a:avLst/>
              </a:prstGeom>
              <a:noFill/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4" name="Straight Arrow Connector 153">
                <a:extLst>
                  <a:ext uri="{FF2B5EF4-FFF2-40B4-BE49-F238E27FC236}">
                    <a16:creationId xmlns:a16="http://schemas.microsoft.com/office/drawing/2014/main" id="{C0E9F95E-2869-BD4E-A371-59B93D2C7D51}"/>
                  </a:ext>
                </a:extLst>
              </p:cNvPr>
              <p:cNvCxnSpPr>
                <a:cxnSpLocks/>
                <a:endCxn id="152" idx="2"/>
              </p:cNvCxnSpPr>
              <p:nvPr/>
            </p:nvCxnSpPr>
            <p:spPr>
              <a:xfrm flipV="1">
                <a:off x="4372476" y="1950238"/>
                <a:ext cx="800599" cy="122418"/>
              </a:xfrm>
              <a:prstGeom prst="straightConnector1">
                <a:avLst/>
              </a:prstGeom>
              <a:ln w="28575">
                <a:solidFill>
                  <a:schemeClr val="bg1">
                    <a:lumMod val="6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Arrow Connector 154">
                <a:extLst>
                  <a:ext uri="{FF2B5EF4-FFF2-40B4-BE49-F238E27FC236}">
                    <a16:creationId xmlns:a16="http://schemas.microsoft.com/office/drawing/2014/main" id="{E7F3F1F8-F636-DE4F-B876-F16871F82E86}"/>
                  </a:ext>
                </a:extLst>
              </p:cNvPr>
              <p:cNvCxnSpPr>
                <a:cxnSpLocks/>
                <a:endCxn id="153" idx="2"/>
              </p:cNvCxnSpPr>
              <p:nvPr/>
            </p:nvCxnSpPr>
            <p:spPr>
              <a:xfrm>
                <a:off x="4372476" y="2141928"/>
                <a:ext cx="800599" cy="86597"/>
              </a:xfrm>
              <a:prstGeom prst="straightConnector1">
                <a:avLst/>
              </a:prstGeom>
              <a:ln w="28575">
                <a:solidFill>
                  <a:schemeClr val="bg1">
                    <a:lumMod val="6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0457AA0F-585A-DF42-82F3-17C2021B1E0B}"/>
                </a:ext>
              </a:extLst>
            </p:cNvPr>
            <p:cNvGrpSpPr/>
            <p:nvPr/>
          </p:nvGrpSpPr>
          <p:grpSpPr>
            <a:xfrm flipV="1">
              <a:off x="3725936" y="3767916"/>
              <a:ext cx="681966" cy="641655"/>
              <a:chOff x="5413945" y="3082844"/>
              <a:chExt cx="972164" cy="917663"/>
            </a:xfrm>
          </p:grpSpPr>
          <p:grpSp>
            <p:nvGrpSpPr>
              <p:cNvPr id="142" name="Group 141">
                <a:extLst>
                  <a:ext uri="{FF2B5EF4-FFF2-40B4-BE49-F238E27FC236}">
                    <a16:creationId xmlns:a16="http://schemas.microsoft.com/office/drawing/2014/main" id="{7CEB1C6A-CB9F-1A4D-8253-74D9C8AFCE20}"/>
                  </a:ext>
                </a:extLst>
              </p:cNvPr>
              <p:cNvGrpSpPr/>
              <p:nvPr/>
            </p:nvGrpSpPr>
            <p:grpSpPr>
              <a:xfrm>
                <a:off x="5413945" y="3082844"/>
                <a:ext cx="972164" cy="454396"/>
                <a:chOff x="4372476" y="1860726"/>
                <a:chExt cx="972164" cy="454396"/>
              </a:xfrm>
            </p:grpSpPr>
            <p:sp>
              <p:nvSpPr>
                <p:cNvPr id="148" name="Oval 147">
                  <a:extLst>
                    <a:ext uri="{FF2B5EF4-FFF2-40B4-BE49-F238E27FC236}">
                      <a16:creationId xmlns:a16="http://schemas.microsoft.com/office/drawing/2014/main" id="{748E4F7E-F68B-E440-9C32-2C6E243865F8}"/>
                    </a:ext>
                  </a:extLst>
                </p:cNvPr>
                <p:cNvSpPr/>
                <p:nvPr/>
              </p:nvSpPr>
              <p:spPr>
                <a:xfrm>
                  <a:off x="5173075" y="1860726"/>
                  <a:ext cx="171565" cy="179024"/>
                </a:xfrm>
                <a:prstGeom prst="ellipse">
                  <a:avLst/>
                </a:prstGeom>
                <a:noFill/>
                <a:ln w="3810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9" name="Oval 148">
                  <a:extLst>
                    <a:ext uri="{FF2B5EF4-FFF2-40B4-BE49-F238E27FC236}">
                      <a16:creationId xmlns:a16="http://schemas.microsoft.com/office/drawing/2014/main" id="{5C2CC3CF-E5D7-AE47-9FA5-59E8C9D9B18A}"/>
                    </a:ext>
                  </a:extLst>
                </p:cNvPr>
                <p:cNvSpPr/>
                <p:nvPr/>
              </p:nvSpPr>
              <p:spPr>
                <a:xfrm>
                  <a:off x="5173075" y="2141928"/>
                  <a:ext cx="165977" cy="173194"/>
                </a:xfrm>
                <a:prstGeom prst="ellipse">
                  <a:avLst/>
                </a:prstGeom>
                <a:noFill/>
                <a:ln w="3810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50" name="Straight Arrow Connector 149">
                  <a:extLst>
                    <a:ext uri="{FF2B5EF4-FFF2-40B4-BE49-F238E27FC236}">
                      <a16:creationId xmlns:a16="http://schemas.microsoft.com/office/drawing/2014/main" id="{3A3F03C6-89A0-3940-AE5C-A02BEEE90115}"/>
                    </a:ext>
                  </a:extLst>
                </p:cNvPr>
                <p:cNvCxnSpPr>
                  <a:cxnSpLocks/>
                  <a:endCxn id="148" idx="2"/>
                </p:cNvCxnSpPr>
                <p:nvPr/>
              </p:nvCxnSpPr>
              <p:spPr>
                <a:xfrm flipV="1">
                  <a:off x="4372476" y="1950238"/>
                  <a:ext cx="800599" cy="122418"/>
                </a:xfrm>
                <a:prstGeom prst="straightConnector1">
                  <a:avLst/>
                </a:prstGeom>
                <a:ln w="28575">
                  <a:solidFill>
                    <a:schemeClr val="bg1">
                      <a:lumMod val="6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1" name="Straight Arrow Connector 150">
                  <a:extLst>
                    <a:ext uri="{FF2B5EF4-FFF2-40B4-BE49-F238E27FC236}">
                      <a16:creationId xmlns:a16="http://schemas.microsoft.com/office/drawing/2014/main" id="{60E51569-18A8-764E-BBD1-6EFA0D33834D}"/>
                    </a:ext>
                  </a:extLst>
                </p:cNvPr>
                <p:cNvCxnSpPr>
                  <a:cxnSpLocks/>
                  <a:endCxn id="149" idx="2"/>
                </p:cNvCxnSpPr>
                <p:nvPr/>
              </p:nvCxnSpPr>
              <p:spPr>
                <a:xfrm>
                  <a:off x="4372476" y="2141928"/>
                  <a:ext cx="800599" cy="86597"/>
                </a:xfrm>
                <a:prstGeom prst="straightConnector1">
                  <a:avLst/>
                </a:prstGeom>
                <a:ln w="28575">
                  <a:solidFill>
                    <a:schemeClr val="bg1">
                      <a:lumMod val="6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3" name="Group 142">
                <a:extLst>
                  <a:ext uri="{FF2B5EF4-FFF2-40B4-BE49-F238E27FC236}">
                    <a16:creationId xmlns:a16="http://schemas.microsoft.com/office/drawing/2014/main" id="{71AF044E-36F9-1646-A1AC-2BEAABDECE7A}"/>
                  </a:ext>
                </a:extLst>
              </p:cNvPr>
              <p:cNvGrpSpPr/>
              <p:nvPr/>
            </p:nvGrpSpPr>
            <p:grpSpPr>
              <a:xfrm flipV="1">
                <a:off x="5413945" y="3598522"/>
                <a:ext cx="972164" cy="401985"/>
                <a:chOff x="4372476" y="1860726"/>
                <a:chExt cx="972164" cy="454396"/>
              </a:xfrm>
            </p:grpSpPr>
            <p:sp>
              <p:nvSpPr>
                <p:cNvPr id="144" name="Oval 143">
                  <a:extLst>
                    <a:ext uri="{FF2B5EF4-FFF2-40B4-BE49-F238E27FC236}">
                      <a16:creationId xmlns:a16="http://schemas.microsoft.com/office/drawing/2014/main" id="{6F2EA5A3-6F35-7C45-92B8-90B92EDF7711}"/>
                    </a:ext>
                  </a:extLst>
                </p:cNvPr>
                <p:cNvSpPr/>
                <p:nvPr/>
              </p:nvSpPr>
              <p:spPr>
                <a:xfrm>
                  <a:off x="5173075" y="1860726"/>
                  <a:ext cx="171565" cy="179024"/>
                </a:xfrm>
                <a:prstGeom prst="ellipse">
                  <a:avLst/>
                </a:prstGeom>
                <a:noFill/>
                <a:ln w="3810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5" name="Oval 144">
                  <a:extLst>
                    <a:ext uri="{FF2B5EF4-FFF2-40B4-BE49-F238E27FC236}">
                      <a16:creationId xmlns:a16="http://schemas.microsoft.com/office/drawing/2014/main" id="{C3D3E2EE-1A10-5341-9F35-746DC3198733}"/>
                    </a:ext>
                  </a:extLst>
                </p:cNvPr>
                <p:cNvSpPr/>
                <p:nvPr/>
              </p:nvSpPr>
              <p:spPr>
                <a:xfrm>
                  <a:off x="5173075" y="2141928"/>
                  <a:ext cx="165977" cy="173194"/>
                </a:xfrm>
                <a:prstGeom prst="ellipse">
                  <a:avLst/>
                </a:prstGeom>
                <a:noFill/>
                <a:ln w="3810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46" name="Straight Arrow Connector 145">
                  <a:extLst>
                    <a:ext uri="{FF2B5EF4-FFF2-40B4-BE49-F238E27FC236}">
                      <a16:creationId xmlns:a16="http://schemas.microsoft.com/office/drawing/2014/main" id="{51A7DA62-2BE6-3349-9597-E5A80BF04FB8}"/>
                    </a:ext>
                  </a:extLst>
                </p:cNvPr>
                <p:cNvCxnSpPr>
                  <a:cxnSpLocks/>
                  <a:endCxn id="144" idx="2"/>
                </p:cNvCxnSpPr>
                <p:nvPr/>
              </p:nvCxnSpPr>
              <p:spPr>
                <a:xfrm flipV="1">
                  <a:off x="4372476" y="1950238"/>
                  <a:ext cx="800599" cy="122418"/>
                </a:xfrm>
                <a:prstGeom prst="straightConnector1">
                  <a:avLst/>
                </a:prstGeom>
                <a:ln w="28575">
                  <a:solidFill>
                    <a:schemeClr val="bg1">
                      <a:lumMod val="6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7" name="Straight Arrow Connector 146">
                  <a:extLst>
                    <a:ext uri="{FF2B5EF4-FFF2-40B4-BE49-F238E27FC236}">
                      <a16:creationId xmlns:a16="http://schemas.microsoft.com/office/drawing/2014/main" id="{A050D2DC-4CD6-114D-AE42-C9F09B578E63}"/>
                    </a:ext>
                  </a:extLst>
                </p:cNvPr>
                <p:cNvCxnSpPr>
                  <a:cxnSpLocks/>
                  <a:endCxn id="145" idx="2"/>
                </p:cNvCxnSpPr>
                <p:nvPr/>
              </p:nvCxnSpPr>
              <p:spPr>
                <a:xfrm>
                  <a:off x="4372476" y="2141928"/>
                  <a:ext cx="800599" cy="86597"/>
                </a:xfrm>
                <a:prstGeom prst="straightConnector1">
                  <a:avLst/>
                </a:prstGeom>
                <a:ln w="28575">
                  <a:solidFill>
                    <a:schemeClr val="bg1">
                      <a:lumMod val="6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D225AB8D-47D1-6345-91E8-381BF612D2B0}"/>
              </a:ext>
            </a:extLst>
          </p:cNvPr>
          <p:cNvGrpSpPr/>
          <p:nvPr/>
        </p:nvGrpSpPr>
        <p:grpSpPr>
          <a:xfrm>
            <a:off x="9347166" y="4025896"/>
            <a:ext cx="2781010" cy="2230686"/>
            <a:chOff x="6868221" y="1665370"/>
            <a:chExt cx="2781010" cy="2230686"/>
          </a:xfrm>
        </p:grpSpPr>
        <p:cxnSp>
          <p:nvCxnSpPr>
            <p:cNvPr id="173" name="Straight Arrow Connector 172">
              <a:extLst>
                <a:ext uri="{FF2B5EF4-FFF2-40B4-BE49-F238E27FC236}">
                  <a16:creationId xmlns:a16="http://schemas.microsoft.com/office/drawing/2014/main" id="{DFF97E87-0087-7C42-8A5A-E8D9677380AC}"/>
                </a:ext>
              </a:extLst>
            </p:cNvPr>
            <p:cNvCxnSpPr>
              <a:cxnSpLocks/>
            </p:cNvCxnSpPr>
            <p:nvPr/>
          </p:nvCxnSpPr>
          <p:spPr>
            <a:xfrm>
              <a:off x="7600950" y="3529013"/>
              <a:ext cx="2048281" cy="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Arrow Connector 173">
              <a:extLst>
                <a:ext uri="{FF2B5EF4-FFF2-40B4-BE49-F238E27FC236}">
                  <a16:creationId xmlns:a16="http://schemas.microsoft.com/office/drawing/2014/main" id="{EE0A2C52-3E0D-914D-9F5F-3696310836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00950" y="1665370"/>
              <a:ext cx="0" cy="1863643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5" name="Rectangle 174">
              <a:extLst>
                <a:ext uri="{FF2B5EF4-FFF2-40B4-BE49-F238E27FC236}">
                  <a16:creationId xmlns:a16="http://schemas.microsoft.com/office/drawing/2014/main" id="{DAB8C00B-FFA5-9446-8054-81094D7E37C7}"/>
                </a:ext>
              </a:extLst>
            </p:cNvPr>
            <p:cNvSpPr/>
            <p:nvPr/>
          </p:nvSpPr>
          <p:spPr>
            <a:xfrm>
              <a:off x="8273314" y="3526724"/>
              <a:ext cx="77457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i="1" dirty="0"/>
                <a:t>t = 1.2</a:t>
              </a:r>
            </a:p>
          </p:txBody>
        </p:sp>
        <p:sp>
          <p:nvSpPr>
            <p:cNvPr id="176" name="Rectangle 175">
              <a:extLst>
                <a:ext uri="{FF2B5EF4-FFF2-40B4-BE49-F238E27FC236}">
                  <a16:creationId xmlns:a16="http://schemas.microsoft.com/office/drawing/2014/main" id="{CF5ED99B-A8D7-0848-AA40-245A64F7F54F}"/>
                </a:ext>
              </a:extLst>
            </p:cNvPr>
            <p:cNvSpPr/>
            <p:nvPr/>
          </p:nvSpPr>
          <p:spPr>
            <a:xfrm>
              <a:off x="6868221" y="2321159"/>
              <a:ext cx="80823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i="1" dirty="0"/>
                <a:t>S=2</a:t>
              </a:r>
              <a:r>
                <a:rPr lang="en-US" i="1" baseline="30000" dirty="0"/>
                <a:t>k/10</a:t>
              </a:r>
              <a:endParaRPr lang="en-US" i="1" dirty="0"/>
            </a:p>
          </p:txBody>
        </p:sp>
      </p:grpSp>
      <p:sp>
        <p:nvSpPr>
          <p:cNvPr id="181" name="Rectangle 180">
            <a:extLst>
              <a:ext uri="{FF2B5EF4-FFF2-40B4-BE49-F238E27FC236}">
                <a16:creationId xmlns:a16="http://schemas.microsoft.com/office/drawing/2014/main" id="{88C8ED46-5432-D247-AD2D-90135D016C23}"/>
              </a:ext>
            </a:extLst>
          </p:cNvPr>
          <p:cNvSpPr/>
          <p:nvPr/>
        </p:nvSpPr>
        <p:spPr>
          <a:xfrm>
            <a:off x="11209083" y="3423255"/>
            <a:ext cx="5373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i="1" dirty="0"/>
              <a:t>2</a:t>
            </a:r>
            <a:r>
              <a:rPr lang="en-US" i="1" baseline="30000" dirty="0"/>
              <a:t>240</a:t>
            </a:r>
            <a:endParaRPr lang="en-US" i="1" dirty="0"/>
          </a:p>
        </p:txBody>
      </p:sp>
      <p:sp>
        <p:nvSpPr>
          <p:cNvPr id="31" name="Freeform 30">
            <a:extLst>
              <a:ext uri="{FF2B5EF4-FFF2-40B4-BE49-F238E27FC236}">
                <a16:creationId xmlns:a16="http://schemas.microsoft.com/office/drawing/2014/main" id="{81F02082-59D2-E142-B9E2-34C01DDC318A}"/>
              </a:ext>
            </a:extLst>
          </p:cNvPr>
          <p:cNvSpPr/>
          <p:nvPr/>
        </p:nvSpPr>
        <p:spPr>
          <a:xfrm>
            <a:off x="10112991" y="4983923"/>
            <a:ext cx="1096092" cy="884614"/>
          </a:xfrm>
          <a:custGeom>
            <a:avLst/>
            <a:gdLst>
              <a:gd name="connsiteX0" fmla="*/ 0 w 1514902"/>
              <a:gd name="connsiteY0" fmla="*/ 1446662 h 1446662"/>
              <a:gd name="connsiteX1" fmla="*/ 859809 w 1514902"/>
              <a:gd name="connsiteY1" fmla="*/ 1050877 h 1446662"/>
              <a:gd name="connsiteX2" fmla="*/ 1514902 w 1514902"/>
              <a:gd name="connsiteY2" fmla="*/ 0 h 1446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14902" h="1446662">
                <a:moveTo>
                  <a:pt x="0" y="1446662"/>
                </a:moveTo>
                <a:cubicBezTo>
                  <a:pt x="303662" y="1369324"/>
                  <a:pt x="607325" y="1291987"/>
                  <a:pt x="859809" y="1050877"/>
                </a:cubicBezTo>
                <a:cubicBezTo>
                  <a:pt x="1112293" y="809767"/>
                  <a:pt x="1313597" y="404883"/>
                  <a:pt x="1514902" y="0"/>
                </a:cubicBezTo>
              </a:path>
            </a:pathLst>
          </a:cu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" name="Freeform 182">
            <a:extLst>
              <a:ext uri="{FF2B5EF4-FFF2-40B4-BE49-F238E27FC236}">
                <a16:creationId xmlns:a16="http://schemas.microsoft.com/office/drawing/2014/main" id="{3227522E-74CD-6A4C-803D-29A677E5A7E3}"/>
              </a:ext>
            </a:extLst>
          </p:cNvPr>
          <p:cNvSpPr/>
          <p:nvPr/>
        </p:nvSpPr>
        <p:spPr>
          <a:xfrm>
            <a:off x="10098522" y="3672745"/>
            <a:ext cx="1096092" cy="2209101"/>
          </a:xfrm>
          <a:custGeom>
            <a:avLst/>
            <a:gdLst>
              <a:gd name="connsiteX0" fmla="*/ 0 w 1514902"/>
              <a:gd name="connsiteY0" fmla="*/ 1446662 h 1446662"/>
              <a:gd name="connsiteX1" fmla="*/ 859809 w 1514902"/>
              <a:gd name="connsiteY1" fmla="*/ 1050877 h 1446662"/>
              <a:gd name="connsiteX2" fmla="*/ 1514902 w 1514902"/>
              <a:gd name="connsiteY2" fmla="*/ 0 h 1446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14902" h="1446662">
                <a:moveTo>
                  <a:pt x="0" y="1446662"/>
                </a:moveTo>
                <a:cubicBezTo>
                  <a:pt x="303662" y="1369324"/>
                  <a:pt x="607325" y="1291987"/>
                  <a:pt x="859809" y="1050877"/>
                </a:cubicBezTo>
                <a:cubicBezTo>
                  <a:pt x="1112293" y="809767"/>
                  <a:pt x="1313597" y="404883"/>
                  <a:pt x="1514902" y="0"/>
                </a:cubicBezTo>
              </a:path>
            </a:pathLst>
          </a:cu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Freeform 183">
            <a:extLst>
              <a:ext uri="{FF2B5EF4-FFF2-40B4-BE49-F238E27FC236}">
                <a16:creationId xmlns:a16="http://schemas.microsoft.com/office/drawing/2014/main" id="{452FDCE3-6933-5D48-B667-8318433C299F}"/>
              </a:ext>
            </a:extLst>
          </p:cNvPr>
          <p:cNvSpPr/>
          <p:nvPr/>
        </p:nvSpPr>
        <p:spPr>
          <a:xfrm>
            <a:off x="10098522" y="1960096"/>
            <a:ext cx="1096092" cy="3908441"/>
          </a:xfrm>
          <a:custGeom>
            <a:avLst/>
            <a:gdLst>
              <a:gd name="connsiteX0" fmla="*/ 0 w 1514902"/>
              <a:gd name="connsiteY0" fmla="*/ 1446662 h 1446662"/>
              <a:gd name="connsiteX1" fmla="*/ 859809 w 1514902"/>
              <a:gd name="connsiteY1" fmla="*/ 1050877 h 1446662"/>
              <a:gd name="connsiteX2" fmla="*/ 1514902 w 1514902"/>
              <a:gd name="connsiteY2" fmla="*/ 0 h 1446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14902" h="1446662">
                <a:moveTo>
                  <a:pt x="0" y="1446662"/>
                </a:moveTo>
                <a:cubicBezTo>
                  <a:pt x="303662" y="1369324"/>
                  <a:pt x="607325" y="1291987"/>
                  <a:pt x="859809" y="1050877"/>
                </a:cubicBezTo>
                <a:cubicBezTo>
                  <a:pt x="1112293" y="809767"/>
                  <a:pt x="1313597" y="404883"/>
                  <a:pt x="1514902" y="0"/>
                </a:cubicBezTo>
              </a:path>
            </a:pathLst>
          </a:cu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5" name="Picture 184">
            <a:extLst>
              <a:ext uri="{FF2B5EF4-FFF2-40B4-BE49-F238E27FC236}">
                <a16:creationId xmlns:a16="http://schemas.microsoft.com/office/drawing/2014/main" id="{3F9631A6-5624-184E-A5C6-C80DD23BA8EA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473806" y="1691158"/>
            <a:ext cx="717089" cy="717089"/>
          </a:xfrm>
          <a:prstGeom prst="rect">
            <a:avLst/>
          </a:prstGeom>
        </p:spPr>
      </p:pic>
      <p:pic>
        <p:nvPicPr>
          <p:cNvPr id="186" name="Picture 2" descr="Image result for grey car top view">
            <a:extLst>
              <a:ext uri="{FF2B5EF4-FFF2-40B4-BE49-F238E27FC236}">
                <a16:creationId xmlns:a16="http://schemas.microsoft.com/office/drawing/2014/main" id="{8ADC2E82-6DE2-514C-A2A8-41DB20ECB9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101308">
            <a:off x="513303" y="3040793"/>
            <a:ext cx="635163" cy="419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7" name="Picture 2" descr="Image result for grey car top view">
            <a:extLst>
              <a:ext uri="{FF2B5EF4-FFF2-40B4-BE49-F238E27FC236}">
                <a16:creationId xmlns:a16="http://schemas.microsoft.com/office/drawing/2014/main" id="{A904E25F-3343-0941-ACA0-630EA13396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101308">
            <a:off x="500095" y="4265673"/>
            <a:ext cx="635163" cy="419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7" name="Picture 176">
            <a:extLst>
              <a:ext uri="{FF2B5EF4-FFF2-40B4-BE49-F238E27FC236}">
                <a16:creationId xmlns:a16="http://schemas.microsoft.com/office/drawing/2014/main" id="{22470F4E-9FB7-D843-ABD5-3BBFA75C5839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7434422" y="2103348"/>
            <a:ext cx="303911" cy="303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23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286000" y="1600200"/>
            <a:ext cx="7374130" cy="32292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912" dirty="0">
                <a:latin typeface="+mj-lt"/>
              </a:rPr>
              <a:t>How many miles must an autonomous car test drive before we call it safe? </a:t>
            </a:r>
          </a:p>
          <a:p>
            <a:pPr algn="ctr"/>
            <a:br>
              <a:rPr lang="en-US" sz="2912" dirty="0">
                <a:latin typeface="+mj-lt"/>
              </a:rPr>
            </a:br>
            <a:r>
              <a:rPr lang="en-US" sz="2912" dirty="0">
                <a:latin typeface="+mj-lt"/>
              </a:rPr>
              <a:t>200 million miles?</a:t>
            </a:r>
          </a:p>
          <a:p>
            <a:pPr algn="ctr"/>
            <a:endParaRPr lang="en-US" sz="2912" dirty="0">
              <a:latin typeface="+mj-lt"/>
            </a:endParaRPr>
          </a:p>
          <a:p>
            <a:pPr algn="ctr"/>
            <a:r>
              <a:rPr lang="en-US" sz="2912" dirty="0">
                <a:latin typeface="+mj-lt"/>
              </a:rPr>
              <a:t>0.07 fatalities per billion passenger miles (commercial flight)</a:t>
            </a:r>
          </a:p>
        </p:txBody>
      </p:sp>
    </p:spTree>
    <p:extLst>
      <p:ext uri="{BB962C8B-B14F-4D97-AF65-F5344CB8AC3E}">
        <p14:creationId xmlns:p14="http://schemas.microsoft.com/office/powerpoint/2010/main" val="82151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06308" y="2793680"/>
            <a:ext cx="7654738" cy="964931"/>
          </a:xfrm>
        </p:spPr>
        <p:txBody>
          <a:bodyPr/>
          <a:lstStyle/>
          <a:p>
            <a:pPr algn="ctr"/>
            <a:r>
              <a:rPr lang="en-US" dirty="0">
                <a:ea typeface="Arial Rounded MT Bold" charset="0"/>
                <a:cs typeface="Arial Rounded MT Bold" charset="0"/>
              </a:rPr>
              <a:t>Why is air-travel safe?</a:t>
            </a:r>
          </a:p>
        </p:txBody>
      </p:sp>
    </p:spTree>
    <p:extLst>
      <p:ext uri="{BB962C8B-B14F-4D97-AF65-F5344CB8AC3E}">
        <p14:creationId xmlns:p14="http://schemas.microsoft.com/office/powerpoint/2010/main" val="20322464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/>
          <p:cNvGraphicFramePr>
            <a:graphicFrameLocks noGrp="1"/>
          </p:cNvGraphicFramePr>
          <p:nvPr>
            <p:ph idx="1"/>
          </p:nvPr>
        </p:nvGraphicFramePr>
        <p:xfrm>
          <a:off x="4973566" y="4136040"/>
          <a:ext cx="3025602" cy="1751592"/>
        </p:xfrm>
        <a:graphic>
          <a:graphicData uri="http://schemas.openxmlformats.org/drawingml/2006/table">
            <a:tbl>
              <a:tblPr firstRow="1" bandRow="1">
                <a:tableStyleId>{D113A9D2-9D6B-4929-AA2D-F23B5EE8CBE7}</a:tableStyleId>
              </a:tblPr>
              <a:tblGrid>
                <a:gridCol w="9794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52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609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9292">
                <a:tc>
                  <a:txBody>
                    <a:bodyPr/>
                    <a:lstStyle/>
                    <a:p>
                      <a:pPr algn="l"/>
                      <a:r>
                        <a:rPr lang="en-US" sz="1100" dirty="0" err="1"/>
                        <a:t>Dev.Assurance</a:t>
                      </a:r>
                      <a:r>
                        <a:rPr lang="en-US" sz="1100" dirty="0"/>
                        <a:t> Level (DAL)</a:t>
                      </a:r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66563" marR="66563" marT="33281" marB="33281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/>
                        <a:t>Hazard Classification</a:t>
                      </a:r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66563" marR="66563" marT="33281" marB="33281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/>
                        <a:t>Objectives</a:t>
                      </a:r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66563" marR="66563" marT="33281" marB="33281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9950">
                <a:tc>
                  <a:txBody>
                    <a:bodyPr/>
                    <a:lstStyle/>
                    <a:p>
                      <a:pPr algn="l"/>
                      <a:r>
                        <a:rPr lang="en-US" sz="1300" dirty="0"/>
                        <a:t>A</a:t>
                      </a:r>
                      <a:endParaRPr 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 marL="66563" marR="66563" marT="33281" marB="33281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/>
                        <a:t>Catastrophic</a:t>
                      </a:r>
                      <a:endParaRPr 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 marL="66563" marR="66563" marT="33281" marB="33281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/>
                        <a:t>71</a:t>
                      </a:r>
                      <a:endParaRPr lang="en-US" sz="1300" baseline="30000" dirty="0">
                        <a:solidFill>
                          <a:schemeClr val="bg1"/>
                        </a:solidFill>
                      </a:endParaRPr>
                    </a:p>
                  </a:txBody>
                  <a:tcPr marL="66563" marR="66563" marT="33281" marB="3328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9950">
                <a:tc>
                  <a:txBody>
                    <a:bodyPr/>
                    <a:lstStyle/>
                    <a:p>
                      <a:pPr algn="l"/>
                      <a:r>
                        <a:rPr lang="en-US" sz="1300" dirty="0"/>
                        <a:t>B</a:t>
                      </a:r>
                      <a:endParaRPr 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 marL="66563" marR="66563" marT="33281" marB="33281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/>
                        <a:t>Hazardous</a:t>
                      </a:r>
                      <a:endParaRPr 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 marL="66563" marR="66563" marT="33281" marB="33281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/>
                        <a:t>69</a:t>
                      </a:r>
                      <a:endParaRPr lang="en-US" sz="1300" baseline="30000" dirty="0">
                        <a:solidFill>
                          <a:schemeClr val="bg1"/>
                        </a:solidFill>
                      </a:endParaRPr>
                    </a:p>
                  </a:txBody>
                  <a:tcPr marL="66563" marR="66563" marT="33281" marB="33281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9950">
                <a:tc>
                  <a:txBody>
                    <a:bodyPr/>
                    <a:lstStyle/>
                    <a:p>
                      <a:pPr algn="l"/>
                      <a:r>
                        <a:rPr lang="en-US" sz="1300" dirty="0"/>
                        <a:t>C</a:t>
                      </a:r>
                      <a:endParaRPr 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 marL="66563" marR="66563" marT="33281" marB="33281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/>
                        <a:t>Major</a:t>
                      </a:r>
                      <a:endParaRPr 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 marL="66563" marR="66563" marT="33281" marB="33281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/>
                        <a:t>62</a:t>
                      </a:r>
                      <a:endParaRPr lang="en-US" sz="1300" baseline="30000" dirty="0">
                        <a:solidFill>
                          <a:schemeClr val="bg1"/>
                        </a:solidFill>
                      </a:endParaRPr>
                    </a:p>
                  </a:txBody>
                  <a:tcPr marL="66563" marR="66563" marT="33281" marB="33281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9950">
                <a:tc>
                  <a:txBody>
                    <a:bodyPr/>
                    <a:lstStyle/>
                    <a:p>
                      <a:pPr algn="l"/>
                      <a:r>
                        <a:rPr lang="en-US" sz="1300" dirty="0"/>
                        <a:t>D</a:t>
                      </a:r>
                      <a:endParaRPr 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 marL="66563" marR="66563" marT="33281" marB="33281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/>
                        <a:t>Minor</a:t>
                      </a:r>
                      <a:endParaRPr 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 marL="66563" marR="66563" marT="33281" marB="33281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>
                          <a:solidFill>
                            <a:schemeClr val="lt1"/>
                          </a:solidFill>
                        </a:rPr>
                        <a:t>26</a:t>
                      </a:r>
                      <a:endParaRPr 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 marL="66563" marR="66563" marT="33281" marB="33281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9950">
                <a:tc>
                  <a:txBody>
                    <a:bodyPr/>
                    <a:lstStyle/>
                    <a:p>
                      <a:pPr algn="l"/>
                      <a:r>
                        <a:rPr lang="en-US" sz="1300" dirty="0"/>
                        <a:t>E</a:t>
                      </a:r>
                      <a:endParaRPr 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 marL="66563" marR="66563" marT="33281" marB="33281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/>
                        <a:t>No Effect</a:t>
                      </a:r>
                      <a:endParaRPr 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 marL="66563" marR="66563" marT="33281" marB="33281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>
                          <a:solidFill>
                            <a:schemeClr val="lt1"/>
                          </a:solidFill>
                        </a:rPr>
                        <a:t>0</a:t>
                      </a:r>
                      <a:endParaRPr 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 marL="66563" marR="66563" marT="33281" marB="33281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" name="Rounded Rectangle 3"/>
          <p:cNvSpPr/>
          <p:nvPr/>
        </p:nvSpPr>
        <p:spPr>
          <a:xfrm>
            <a:off x="1524000" y="442242"/>
            <a:ext cx="4780706" cy="58488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3203" dirty="0">
                <a:solidFill>
                  <a:schemeClr val="tx1"/>
                </a:solidFill>
                <a:latin typeface="+mj-lt"/>
              </a:rPr>
              <a:t>Regulations and Audits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1221553" y="2832352"/>
            <a:ext cx="2139604" cy="670736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38" dirty="0"/>
              <a:t>DO178C</a:t>
            </a:r>
            <a:endParaRPr lang="en-US" sz="2038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87242" y="3671730"/>
            <a:ext cx="4217024" cy="30497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747" dirty="0">
                <a:latin typeface="+mj-lt"/>
              </a:rPr>
              <a:t>Primary document by which FAA &amp; EASA approves software-based aerospace systems.</a:t>
            </a:r>
          </a:p>
          <a:p>
            <a:endParaRPr lang="en-US" sz="1747" dirty="0">
              <a:latin typeface="+mj-lt"/>
            </a:endParaRPr>
          </a:p>
          <a:p>
            <a:r>
              <a:rPr lang="en-US" sz="1747" dirty="0">
                <a:latin typeface="+mj-lt"/>
              </a:rPr>
              <a:t>DAL establishes the process necessary to demonstrate compliance</a:t>
            </a:r>
          </a:p>
          <a:p>
            <a:endParaRPr lang="en-US" sz="1747" dirty="0">
              <a:latin typeface="+mj-lt"/>
            </a:endParaRPr>
          </a:p>
          <a:p>
            <a:r>
              <a:rPr lang="en-US" sz="1747" dirty="0">
                <a:latin typeface="+mj-lt"/>
              </a:rPr>
              <a:t>Supplement DO-333 supplement of DO-178C identifies aspects of airworthiness certification that pertains to of software using </a:t>
            </a:r>
            <a:r>
              <a:rPr lang="en-US" sz="1747" i="1" dirty="0">
                <a:latin typeface="+mj-lt"/>
              </a:rPr>
              <a:t>formal methods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8121953" y="4136040"/>
            <a:ext cx="2342832" cy="9884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456" b="1" dirty="0">
                <a:solidFill>
                  <a:schemeClr val="bg1"/>
                </a:solidFill>
              </a:rPr>
              <a:t>Statement Coverage: </a:t>
            </a:r>
            <a:r>
              <a:rPr lang="en-US" sz="1456" dirty="0">
                <a:solidFill>
                  <a:schemeClr val="bg1"/>
                </a:solidFill>
              </a:rPr>
              <a:t>Every statement of the source code must be covered by a test case</a:t>
            </a:r>
          </a:p>
        </p:txBody>
      </p:sp>
      <p:sp>
        <p:nvSpPr>
          <p:cNvPr id="12" name="Rectangle 11"/>
          <p:cNvSpPr/>
          <p:nvPr/>
        </p:nvSpPr>
        <p:spPr>
          <a:xfrm>
            <a:off x="8137768" y="5337785"/>
            <a:ext cx="2342832" cy="9884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456" b="1" dirty="0">
                <a:solidFill>
                  <a:schemeClr val="bg1"/>
                </a:solidFill>
              </a:rPr>
              <a:t>Condition Coverage: </a:t>
            </a:r>
            <a:r>
              <a:rPr lang="en-US" sz="1456" dirty="0">
                <a:solidFill>
                  <a:schemeClr val="bg1"/>
                </a:solidFill>
              </a:rPr>
              <a:t>Every condition within a branch  statement must be covered by a test case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AE5373-EA94-42CD-B08F-88E8C680AB44}" type="slidenum">
              <a:rPr lang="en-US" smtClean="0"/>
              <a:t>14</a:t>
            </a:fld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687242" y="1252623"/>
            <a:ext cx="3808558" cy="14366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747" dirty="0">
                <a:latin typeface="+mj-lt"/>
              </a:rPr>
              <a:t>What fraction of the cost of developing a new aircraft is in SW?</a:t>
            </a:r>
          </a:p>
          <a:p>
            <a:endParaRPr lang="en-US" sz="1747" dirty="0">
              <a:latin typeface="+mj-lt"/>
            </a:endParaRPr>
          </a:p>
          <a:p>
            <a:r>
              <a:rPr lang="en-US" sz="1747" dirty="0">
                <a:latin typeface="+mj-lt"/>
              </a:rPr>
              <a:t>How much does it cost to change 1 line of code?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F6772ED-21B2-AF40-B469-D7319C356EE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89834">
                        <a14:backgroundMark x1="133" y1="62290" x2="133" y2="62290"/>
                        <a14:backgroundMark x1="133" y1="62290" x2="133" y2="622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89715" y="-531271"/>
            <a:ext cx="7407308" cy="4685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98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/>
      <p:bldP spid="11" grpId="0" animBg="1"/>
      <p:bldP spid="12" grpId="0" animBg="1"/>
      <p:bldP spid="1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370"/>
          <a:stretch/>
        </p:blipFill>
        <p:spPr>
          <a:xfrm>
            <a:off x="7603092" y="3754807"/>
            <a:ext cx="2026472" cy="211337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92888" y="1949824"/>
            <a:ext cx="1745428" cy="171064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 cstate="email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559" b="96882" l="9924" r="92297">
                        <a14:foregroundMark x1="82165" y1="16927" x2="82165" y2="16927"/>
                        <a14:foregroundMark x1="79944" y1="19488" x2="79944" y2="19488"/>
                        <a14:foregroundMark x1="84316" y1="19265" x2="84316" y2="19265"/>
                        <a14:foregroundMark x1="87647" y1="19710" x2="87647" y2="19710"/>
                        <a14:foregroundMark x1="85913" y1="20935" x2="85913" y2="20935"/>
                        <a14:foregroundMark x1="90632" y1="19265" x2="90632" y2="19265"/>
                        <a14:backgroundMark x1="81055" y1="20267" x2="81055" y2="202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7454" y="1949824"/>
            <a:ext cx="6156238" cy="38358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813385" y="384681"/>
            <a:ext cx="8565229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/>
              <a:t>Another earlier success instance: microprocessor industry and supporting design automation tools </a:t>
            </a:r>
          </a:p>
        </p:txBody>
      </p:sp>
      <p:sp>
        <p:nvSpPr>
          <p:cNvPr id="10" name="Rectangle 9"/>
          <p:cNvSpPr/>
          <p:nvPr/>
        </p:nvSpPr>
        <p:spPr>
          <a:xfrm>
            <a:off x="7435986" y="3754809"/>
            <a:ext cx="3059235" cy="31636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56" dirty="0"/>
              <a:t>Electronic design automation industry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Lecture Slides </a:t>
            </a:r>
            <a:r>
              <a:rPr lang="de-DE"/>
              <a:t>by </a:t>
            </a:r>
            <a:r>
              <a:rPr lang="en-US"/>
              <a:t>Sayan Mitra</a:t>
            </a:r>
            <a:r>
              <a:rPr lang="de-DE"/>
              <a:t> mitras@illinois.edu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1786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2600" y="274638"/>
            <a:ext cx="8763000" cy="1143000"/>
          </a:xfrm>
        </p:spPr>
        <p:txBody>
          <a:bodyPr>
            <a:noAutofit/>
          </a:bodyPr>
          <a:lstStyle/>
          <a:p>
            <a:r>
              <a:rPr lang="en-US" sz="3600" dirty="0"/>
              <a:t>Beyond ECE/CS 584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600200"/>
            <a:ext cx="10744200" cy="5105400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/>
              <a:t>Hardware verification (model checking) is now part of engineering practice in the industry</a:t>
            </a:r>
          </a:p>
          <a:p>
            <a:pPr>
              <a:lnSpc>
                <a:spcPct val="120000"/>
              </a:lnSpc>
            </a:pPr>
            <a:r>
              <a:rPr lang="en-US" dirty="0"/>
              <a:t>Automated Device Driver Verification at Microsoft: SLAM tool from MSR; AMAZON Web services verified using TLA</a:t>
            </a:r>
          </a:p>
          <a:p>
            <a:pPr>
              <a:lnSpc>
                <a:spcPct val="120000"/>
              </a:lnSpc>
            </a:pPr>
            <a:r>
              <a:rPr lang="en-US" dirty="0"/>
              <a:t>Formal modeling and analysis is becoming part of certification process for avionics (e.g., ASTREE); adoption for automotive and manufacturing around the corner</a:t>
            </a:r>
          </a:p>
          <a:p>
            <a:pPr>
              <a:lnSpc>
                <a:spcPct val="120000"/>
              </a:lnSpc>
            </a:pPr>
            <a:r>
              <a:rPr lang="en-US" dirty="0"/>
              <a:t>Commercial enterprises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Synopsis, Mentor Graphics, Cadence, </a:t>
            </a:r>
            <a:r>
              <a:rPr lang="en-US" dirty="0" err="1"/>
              <a:t>Coverity</a:t>
            </a:r>
            <a:r>
              <a:rPr lang="en-US" dirty="0"/>
              <a:t>, Galois, SRI, etc.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More up and coming in the automotive space</a:t>
            </a:r>
          </a:p>
          <a:p>
            <a:pPr>
              <a:lnSpc>
                <a:spcPct val="120000"/>
              </a:lnSpc>
            </a:pPr>
            <a:r>
              <a:rPr lang="en-US" dirty="0"/>
              <a:t>Vibrant, focused research community: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Conferences: CAV, TACAS, PLDI, HSCC, </a:t>
            </a:r>
            <a:r>
              <a:rPr lang="en-US" dirty="0" err="1"/>
              <a:t>EMSoft</a:t>
            </a:r>
            <a:endParaRPr lang="en-US" dirty="0"/>
          </a:p>
          <a:p>
            <a:pPr lvl="1">
              <a:lnSpc>
                <a:spcPct val="120000"/>
              </a:lnSpc>
            </a:pPr>
            <a:r>
              <a:rPr lang="en-US" dirty="0"/>
              <a:t>Faculty and research. positions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Turing Awards: </a:t>
            </a:r>
            <a:r>
              <a:rPr lang="en-US" dirty="0" err="1"/>
              <a:t>Lamport</a:t>
            </a:r>
            <a:r>
              <a:rPr lang="en-US" dirty="0"/>
              <a:t> (2014), Clarke, </a:t>
            </a:r>
            <a:r>
              <a:rPr lang="en-US" dirty="0" err="1"/>
              <a:t>Sifakis</a:t>
            </a:r>
            <a:r>
              <a:rPr lang="en-US" dirty="0"/>
              <a:t> &amp; Emerson (2008), </a:t>
            </a:r>
            <a:r>
              <a:rPr lang="en-US" dirty="0" err="1"/>
              <a:t>Pnueli</a:t>
            </a:r>
            <a:r>
              <a:rPr lang="en-US" dirty="0"/>
              <a:t> (1997), Lampson (1992), Milner (1991), Hoare (1980), Dijkstra (1972) …</a:t>
            </a:r>
          </a:p>
        </p:txBody>
      </p:sp>
    </p:spTree>
    <p:extLst>
      <p:ext uri="{BB962C8B-B14F-4D97-AF65-F5344CB8AC3E}">
        <p14:creationId xmlns:p14="http://schemas.microsoft.com/office/powerpoint/2010/main" val="1887426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C80E76-0D94-AE41-A07F-BDFCB9EF0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Verification aims to mathematically prove requirements over all behaviors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4F3355-F452-884A-B897-4B5C2CCFA7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To prove anything, first we have to start with assumptions</a:t>
            </a:r>
          </a:p>
          <a:p>
            <a:r>
              <a:rPr lang="en-US" dirty="0"/>
              <a:t>These assumptions will be captures in the </a:t>
            </a:r>
            <a:r>
              <a:rPr lang="en-US" i="1" dirty="0">
                <a:solidFill>
                  <a:srgbClr val="0070C0"/>
                </a:solidFill>
              </a:rPr>
              <a:t>models</a:t>
            </a:r>
            <a:r>
              <a:rPr lang="en-US" dirty="0"/>
              <a:t> of cyberphysical systems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“All models are wrong, some are useful”</a:t>
            </a:r>
          </a:p>
          <a:p>
            <a:endParaRPr lang="en-US" dirty="0"/>
          </a:p>
          <a:p>
            <a:r>
              <a:rPr lang="en-US" dirty="0"/>
              <a:t>1/3 of this class is about models</a:t>
            </a:r>
          </a:p>
          <a:p>
            <a:pPr lvl="1"/>
            <a:r>
              <a:rPr lang="en-US" dirty="0"/>
              <a:t>Programs, state machines, or differential equations, block diagrams? </a:t>
            </a:r>
          </a:p>
          <a:p>
            <a:pPr lvl="1"/>
            <a:r>
              <a:rPr lang="en-US" dirty="0"/>
              <a:t>Discrete or continuous time</a:t>
            </a:r>
          </a:p>
          <a:p>
            <a:pPr lvl="1"/>
            <a:r>
              <a:rPr lang="en-US" dirty="0"/>
              <a:t>Discrete or continuous state or both</a:t>
            </a:r>
          </a:p>
          <a:p>
            <a:pPr lvl="1"/>
            <a:r>
              <a:rPr lang="en-US" dirty="0"/>
              <a:t>Hybrid, switched</a:t>
            </a:r>
          </a:p>
          <a:p>
            <a:pPr lvl="1"/>
            <a:r>
              <a:rPr lang="en-US" dirty="0"/>
              <a:t>Deterministic or nondeterministic or both or neither</a:t>
            </a:r>
          </a:p>
          <a:p>
            <a:pPr lvl="1"/>
            <a:r>
              <a:rPr lang="en-US" dirty="0"/>
              <a:t>Composition and interfaces</a:t>
            </a:r>
          </a:p>
          <a:p>
            <a:pPr lvl="1"/>
            <a:r>
              <a:rPr lang="en-US" dirty="0"/>
              <a:t>Abstraction</a:t>
            </a:r>
          </a:p>
          <a:p>
            <a:pPr lvl="1"/>
            <a:r>
              <a:rPr lang="en-US" dirty="0"/>
              <a:t>Modeling languages, tools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343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BBE3F0-D906-504D-A6B6-EB96138E5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Verifying hybrid models is a very hard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C6468D-F5EB-E14F-8AD2-D916C174AE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8615564" cy="4525963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Verification of hybrid automaton is </a:t>
            </a:r>
            <a:r>
              <a:rPr lang="en-US" i="1" dirty="0"/>
              <a:t>undecidable</a:t>
            </a:r>
          </a:p>
          <a:p>
            <a:pPr lvl="1"/>
            <a:r>
              <a:rPr lang="en-US" i="1" dirty="0"/>
              <a:t>No one </a:t>
            </a:r>
            <a:r>
              <a:rPr lang="en-US" dirty="0"/>
              <a:t>can find the  is Algorithm of that type </a:t>
            </a:r>
          </a:p>
          <a:p>
            <a:endParaRPr lang="en-US" dirty="0"/>
          </a:p>
          <a:p>
            <a:r>
              <a:rPr lang="en-US" dirty="0"/>
              <a:t>Approximate and bounded time versions of the problem can be solved algorithmically, but often the algorithms do not </a:t>
            </a:r>
            <a:r>
              <a:rPr lang="en-US" i="1" dirty="0"/>
              <a:t>scale </a:t>
            </a:r>
            <a:r>
              <a:rPr lang="en-US" dirty="0"/>
              <a:t>with the size of the model, number of agents, time horizon, etc.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Models are often hard to get</a:t>
            </a:r>
          </a:p>
          <a:p>
            <a:pPr lvl="1"/>
            <a:r>
              <a:rPr lang="en-US" dirty="0"/>
              <a:t>IP protection</a:t>
            </a:r>
          </a:p>
          <a:p>
            <a:pPr lvl="1"/>
            <a:r>
              <a:rPr lang="en-US" dirty="0"/>
              <a:t>Too complex, messy</a:t>
            </a:r>
          </a:p>
          <a:p>
            <a:pPr lvl="1"/>
            <a:r>
              <a:rPr lang="en-US" dirty="0"/>
              <a:t>Machine learning modules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42B1FEB-EB70-0249-8C9F-951495B73593}"/>
              </a:ext>
            </a:extLst>
          </p:cNvPr>
          <p:cNvGrpSpPr/>
          <p:nvPr/>
        </p:nvGrpSpPr>
        <p:grpSpPr>
          <a:xfrm>
            <a:off x="9190273" y="2922450"/>
            <a:ext cx="2972597" cy="798912"/>
            <a:chOff x="758311" y="2413698"/>
            <a:chExt cx="6840667" cy="1838491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D6A41CB3-3F1F-D642-A979-267CF4F8430A}"/>
                </a:ext>
              </a:extLst>
            </p:cNvPr>
            <p:cNvCxnSpPr>
              <a:stCxn id="11" idx="1"/>
              <a:endCxn id="14" idx="3"/>
            </p:cNvCxnSpPr>
            <p:nvPr/>
          </p:nvCxnSpPr>
          <p:spPr>
            <a:xfrm flipH="1" flipV="1">
              <a:off x="2292184" y="3317444"/>
              <a:ext cx="906472" cy="15500"/>
            </a:xfrm>
            <a:prstGeom prst="straightConnector1">
              <a:avLst/>
            </a:prstGeom>
            <a:noFill/>
            <a:ln w="571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Flowchart: Card 20">
              <a:extLst>
                <a:ext uri="{FF2B5EF4-FFF2-40B4-BE49-F238E27FC236}">
                  <a16:creationId xmlns:a16="http://schemas.microsoft.com/office/drawing/2014/main" id="{94A64465-FB22-8347-9023-2A3643427009}"/>
                </a:ext>
              </a:extLst>
            </p:cNvPr>
            <p:cNvSpPr/>
            <p:nvPr/>
          </p:nvSpPr>
          <p:spPr>
            <a:xfrm>
              <a:off x="6120935" y="3527727"/>
              <a:ext cx="1478043" cy="724462"/>
            </a:xfrm>
            <a:prstGeom prst="flowChartPunchedCard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</a:rPr>
                <a:t>Certificate</a:t>
              </a: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A1315B2F-9DAC-CE41-8B55-ED033C731F99}"/>
                </a:ext>
              </a:extLst>
            </p:cNvPr>
            <p:cNvGrpSpPr/>
            <p:nvPr/>
          </p:nvGrpSpPr>
          <p:grpSpPr>
            <a:xfrm>
              <a:off x="758311" y="2424571"/>
              <a:ext cx="1533873" cy="1785745"/>
              <a:chOff x="909428" y="1643255"/>
              <a:chExt cx="1533873" cy="1785745"/>
            </a:xfrm>
          </p:grpSpPr>
          <p:sp>
            <p:nvSpPr>
              <p:cNvPr id="14" name="Flowchart: Card 18">
                <a:extLst>
                  <a:ext uri="{FF2B5EF4-FFF2-40B4-BE49-F238E27FC236}">
                    <a16:creationId xmlns:a16="http://schemas.microsoft.com/office/drawing/2014/main" id="{1C1C9E96-6B4E-2D46-8661-37FB546090C4}"/>
                  </a:ext>
                </a:extLst>
              </p:cNvPr>
              <p:cNvSpPr/>
              <p:nvPr/>
            </p:nvSpPr>
            <p:spPr>
              <a:xfrm>
                <a:off x="909428" y="1643255"/>
                <a:ext cx="1533873" cy="1785745"/>
              </a:xfrm>
              <a:prstGeom prst="flowChartPunchedCard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b="1" dirty="0">
                    <a:solidFill>
                      <a:schemeClr val="tx1"/>
                    </a:solidFill>
                  </a:rPr>
                  <a:t>System Model/Code &amp; Property</a:t>
                </a:r>
              </a:p>
              <a:p>
                <a:pPr algn="ctr"/>
                <a:endParaRPr lang="en-US" sz="700" b="1" dirty="0">
                  <a:solidFill>
                    <a:schemeClr val="tx1"/>
                  </a:solidFill>
                </a:endParaRPr>
              </a:p>
              <a:p>
                <a:pPr algn="ctr"/>
                <a:endParaRPr lang="en-US" sz="700" b="1" dirty="0">
                  <a:solidFill>
                    <a:schemeClr val="tx1"/>
                  </a:solidFill>
                </a:endParaRPr>
              </a:p>
              <a:p>
                <a:pPr algn="ctr"/>
                <a:endParaRPr lang="en-US" sz="8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2E01A9A7-7F33-F746-9533-5E6770C11B70}"/>
                  </a:ext>
                </a:extLst>
              </p:cNvPr>
              <p:cNvSpPr/>
              <p:nvPr/>
            </p:nvSpPr>
            <p:spPr>
              <a:xfrm rot="18329684">
                <a:off x="1636225" y="2832551"/>
                <a:ext cx="162014" cy="14013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00">
                  <a:solidFill>
                    <a:schemeClr val="bg1"/>
                  </a:solidFill>
                </a:endParaRPr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CAA57741-A1EB-4D43-97A2-7748F797D770}"/>
                  </a:ext>
                </a:extLst>
              </p:cNvPr>
              <p:cNvSpPr/>
              <p:nvPr/>
            </p:nvSpPr>
            <p:spPr>
              <a:xfrm rot="18329684">
                <a:off x="1697872" y="3160829"/>
                <a:ext cx="162014" cy="14013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00">
                  <a:solidFill>
                    <a:schemeClr val="bg1"/>
                  </a:solidFill>
                </a:endParaRPr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953342CB-83ED-6C41-8B03-6CACF76138DB}"/>
                  </a:ext>
                </a:extLst>
              </p:cNvPr>
              <p:cNvSpPr/>
              <p:nvPr/>
            </p:nvSpPr>
            <p:spPr>
              <a:xfrm rot="18329684">
                <a:off x="1358435" y="3091821"/>
                <a:ext cx="162014" cy="14013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0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18" name="Curved Connector 17">
                <a:extLst>
                  <a:ext uri="{FF2B5EF4-FFF2-40B4-BE49-F238E27FC236}">
                    <a16:creationId xmlns:a16="http://schemas.microsoft.com/office/drawing/2014/main" id="{EED08110-07CF-1F4B-A1CD-C275AA763ED2}"/>
                  </a:ext>
                </a:extLst>
              </p:cNvPr>
              <p:cNvCxnSpPr>
                <a:stCxn id="17" idx="7"/>
                <a:endCxn id="15" idx="0"/>
              </p:cNvCxnSpPr>
              <p:nvPr/>
            </p:nvCxnSpPr>
            <p:spPr>
              <a:xfrm rot="12929684" flipH="1">
                <a:off x="1518721" y="2816660"/>
                <a:ext cx="55106" cy="315102"/>
              </a:xfrm>
              <a:prstGeom prst="curvedConnector3">
                <a:avLst>
                  <a:gd name="adj1" fmla="val -117057"/>
                </a:avLst>
              </a:prstGeom>
              <a:noFill/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Curved Connector 18">
                <a:extLst>
                  <a:ext uri="{FF2B5EF4-FFF2-40B4-BE49-F238E27FC236}">
                    <a16:creationId xmlns:a16="http://schemas.microsoft.com/office/drawing/2014/main" id="{E7C70251-DC4A-3A40-9D48-3194090D8BB5}"/>
                  </a:ext>
                </a:extLst>
              </p:cNvPr>
              <p:cNvCxnSpPr>
                <a:stCxn id="17" idx="3"/>
                <a:endCxn id="16" idx="2"/>
              </p:cNvCxnSpPr>
              <p:nvPr/>
            </p:nvCxnSpPr>
            <p:spPr>
              <a:xfrm rot="12929684" flipH="1">
                <a:off x="1455742" y="3208484"/>
                <a:ext cx="266881" cy="117176"/>
              </a:xfrm>
              <a:prstGeom prst="curvedConnector2">
                <a:avLst/>
              </a:prstGeom>
              <a:noFill/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Curved Connector 19">
                <a:extLst>
                  <a:ext uri="{FF2B5EF4-FFF2-40B4-BE49-F238E27FC236}">
                    <a16:creationId xmlns:a16="http://schemas.microsoft.com/office/drawing/2014/main" id="{B95357B7-A9B0-B948-9CEA-C8F69159713E}"/>
                  </a:ext>
                </a:extLst>
              </p:cNvPr>
              <p:cNvCxnSpPr>
                <a:stCxn id="17" idx="6"/>
                <a:endCxn id="16" idx="7"/>
              </p:cNvCxnSpPr>
              <p:nvPr/>
            </p:nvCxnSpPr>
            <p:spPr>
              <a:xfrm rot="18329684">
                <a:off x="1570550" y="2992274"/>
                <a:ext cx="117176" cy="266881"/>
              </a:xfrm>
              <a:prstGeom prst="curvedConnector2">
                <a:avLst/>
              </a:prstGeom>
              <a:noFill/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Curved Connector 20">
                <a:extLst>
                  <a:ext uri="{FF2B5EF4-FFF2-40B4-BE49-F238E27FC236}">
                    <a16:creationId xmlns:a16="http://schemas.microsoft.com/office/drawing/2014/main" id="{6CCFE79A-E0B4-2646-92C2-E510B5596D42}"/>
                  </a:ext>
                </a:extLst>
              </p:cNvPr>
              <p:cNvCxnSpPr>
                <a:stCxn id="16" idx="6"/>
                <a:endCxn id="15" idx="5"/>
              </p:cNvCxnSpPr>
              <p:nvPr/>
            </p:nvCxnSpPr>
            <p:spPr>
              <a:xfrm rot="18329684" flipV="1">
                <a:off x="1704495" y="2929221"/>
                <a:ext cx="207754" cy="191253"/>
              </a:xfrm>
              <a:prstGeom prst="curvedConnector2">
                <a:avLst/>
              </a:prstGeom>
              <a:noFill/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Flowchart: Card 23">
              <a:extLst>
                <a:ext uri="{FF2B5EF4-FFF2-40B4-BE49-F238E27FC236}">
                  <a16:creationId xmlns:a16="http://schemas.microsoft.com/office/drawing/2014/main" id="{BBCEDF0C-AC66-6442-8B35-F5EB71C3CA5E}"/>
                </a:ext>
              </a:extLst>
            </p:cNvPr>
            <p:cNvSpPr/>
            <p:nvPr/>
          </p:nvSpPr>
          <p:spPr>
            <a:xfrm>
              <a:off x="6148566" y="2413698"/>
              <a:ext cx="1450412" cy="770935"/>
            </a:xfrm>
            <a:prstGeom prst="flowChartPunchedCard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</a:rPr>
                <a:t>Bug trace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9D26959-6DC9-BE48-B297-ED14E3246485}"/>
                </a:ext>
              </a:extLst>
            </p:cNvPr>
            <p:cNvSpPr/>
            <p:nvPr/>
          </p:nvSpPr>
          <p:spPr>
            <a:xfrm>
              <a:off x="3198656" y="2413699"/>
              <a:ext cx="1947829" cy="183849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tx1"/>
                </a:solidFill>
              </a:endParaRPr>
            </a:p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Algorithm</a:t>
              </a:r>
            </a:p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or Method</a:t>
              </a:r>
            </a:p>
            <a:p>
              <a:pPr algn="ctr"/>
              <a:endParaRPr lang="en-US" sz="1100" dirty="0">
                <a:solidFill>
                  <a:schemeClr val="tx1"/>
                </a:solidFill>
              </a:endParaRP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C90FEFC2-B9AF-DB48-8038-382BECB4D87F}"/>
                </a:ext>
              </a:extLst>
            </p:cNvPr>
            <p:cNvCxnSpPr>
              <a:stCxn id="10" idx="1"/>
              <a:endCxn id="11" idx="3"/>
            </p:cNvCxnSpPr>
            <p:nvPr/>
          </p:nvCxnSpPr>
          <p:spPr>
            <a:xfrm flipH="1">
              <a:off x="5146485" y="2799166"/>
              <a:ext cx="1002081" cy="533778"/>
            </a:xfrm>
            <a:prstGeom prst="straightConnector1">
              <a:avLst/>
            </a:prstGeom>
            <a:noFill/>
            <a:ln w="571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0F575B75-9C5A-354D-8C7B-A04CA55D6981}"/>
                </a:ext>
              </a:extLst>
            </p:cNvPr>
            <p:cNvCxnSpPr>
              <a:stCxn id="8" idx="1"/>
              <a:endCxn id="11" idx="3"/>
            </p:cNvCxnSpPr>
            <p:nvPr/>
          </p:nvCxnSpPr>
          <p:spPr>
            <a:xfrm flipH="1" flipV="1">
              <a:off x="5146485" y="3332944"/>
              <a:ext cx="974450" cy="557014"/>
            </a:xfrm>
            <a:prstGeom prst="straightConnector1">
              <a:avLst/>
            </a:prstGeom>
            <a:noFill/>
            <a:ln w="571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99155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620DA-D887-914C-8A2C-594467E7C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Odd perspectives on scalability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C7618C-A588-7F4F-BCBB-74D0627D4B0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05000" y="2394890"/>
            <a:ext cx="1968946" cy="20682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A5BFA50-A7C4-454E-94DA-E5D7D3E12F82}"/>
              </a:ext>
            </a:extLst>
          </p:cNvPr>
          <p:cNvSpPr txBox="1"/>
          <p:nvPr/>
        </p:nvSpPr>
        <p:spPr>
          <a:xfrm>
            <a:off x="2006816" y="4463110"/>
            <a:ext cx="1422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scientist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61DDB4-DB46-2040-8C9F-46A4D08DA7A8}"/>
              </a:ext>
            </a:extLst>
          </p:cNvPr>
          <p:cNvSpPr txBox="1"/>
          <p:nvPr/>
        </p:nvSpPr>
        <p:spPr>
          <a:xfrm>
            <a:off x="2298808" y="2690336"/>
            <a:ext cx="8382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Solution does not scale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52989CA-692C-C84D-A98E-FAB90F71606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23561" y="2397382"/>
            <a:ext cx="1968946" cy="20682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01CD5B1-F938-514F-8265-4C41DC0ECE94}"/>
              </a:ext>
            </a:extLst>
          </p:cNvPr>
          <p:cNvSpPr txBox="1"/>
          <p:nvPr/>
        </p:nvSpPr>
        <p:spPr>
          <a:xfrm>
            <a:off x="5525377" y="4465602"/>
            <a:ext cx="13106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algorithmist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12B509-CE30-BC41-AD69-B399CC14D87B}"/>
              </a:ext>
            </a:extLst>
          </p:cNvPr>
          <p:cNvSpPr txBox="1"/>
          <p:nvPr/>
        </p:nvSpPr>
        <p:spPr>
          <a:xfrm>
            <a:off x="5817369" y="2692828"/>
            <a:ext cx="838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This is perfect!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03FFF88-B635-2C47-89BD-DEC16F42F29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43938" y="2386869"/>
            <a:ext cx="1968946" cy="206822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BCE2ABD-D139-E147-B17B-964E8CB0177E}"/>
              </a:ext>
            </a:extLst>
          </p:cNvPr>
          <p:cNvSpPr txBox="1"/>
          <p:nvPr/>
        </p:nvSpPr>
        <p:spPr>
          <a:xfrm>
            <a:off x="9145754" y="4455089"/>
            <a:ext cx="2121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verification engineer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3556758-372A-8A4B-B353-285EF0459310}"/>
              </a:ext>
            </a:extLst>
          </p:cNvPr>
          <p:cNvSpPr txBox="1"/>
          <p:nvPr/>
        </p:nvSpPr>
        <p:spPr>
          <a:xfrm>
            <a:off x="9157914" y="2682315"/>
            <a:ext cx="11180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Yay, decidable!</a:t>
            </a:r>
          </a:p>
        </p:txBody>
      </p:sp>
      <p:sp>
        <p:nvSpPr>
          <p:cNvPr id="14" name="Can 13">
            <a:extLst>
              <a:ext uri="{FF2B5EF4-FFF2-40B4-BE49-F238E27FC236}">
                <a16:creationId xmlns:a16="http://schemas.microsoft.com/office/drawing/2014/main" id="{7AE06F9A-36ED-FD42-B872-B8019D534C80}"/>
              </a:ext>
            </a:extLst>
          </p:cNvPr>
          <p:cNvSpPr/>
          <p:nvPr/>
        </p:nvSpPr>
        <p:spPr>
          <a:xfrm>
            <a:off x="1518196" y="3570355"/>
            <a:ext cx="977239" cy="734879"/>
          </a:xfrm>
          <a:prstGeom prst="can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O(n)</a:t>
            </a:r>
          </a:p>
        </p:txBody>
      </p:sp>
      <p:sp>
        <p:nvSpPr>
          <p:cNvPr id="15" name="Can 14">
            <a:extLst>
              <a:ext uri="{FF2B5EF4-FFF2-40B4-BE49-F238E27FC236}">
                <a16:creationId xmlns:a16="http://schemas.microsoft.com/office/drawing/2014/main" id="{B0AFF10E-6DFA-1D40-9FDE-A1AA477A2CB8}"/>
              </a:ext>
            </a:extLst>
          </p:cNvPr>
          <p:cNvSpPr/>
          <p:nvPr/>
        </p:nvSpPr>
        <p:spPr>
          <a:xfrm>
            <a:off x="4993083" y="3606450"/>
            <a:ext cx="977239" cy="734879"/>
          </a:xfrm>
          <a:prstGeom prst="can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O(n)</a:t>
            </a:r>
          </a:p>
        </p:txBody>
      </p:sp>
      <p:sp>
        <p:nvSpPr>
          <p:cNvPr id="16" name="Can 15">
            <a:extLst>
              <a:ext uri="{FF2B5EF4-FFF2-40B4-BE49-F238E27FC236}">
                <a16:creationId xmlns:a16="http://schemas.microsoft.com/office/drawing/2014/main" id="{0DDA2C68-652B-B74D-897B-3A75F4783628}"/>
              </a:ext>
            </a:extLst>
          </p:cNvPr>
          <p:cNvSpPr/>
          <p:nvPr/>
        </p:nvSpPr>
        <p:spPr>
          <a:xfrm>
            <a:off x="8708936" y="3606449"/>
            <a:ext cx="977239" cy="734879"/>
          </a:xfrm>
          <a:prstGeom prst="can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O(2</a:t>
            </a:r>
            <a:r>
              <a:rPr lang="en-US" sz="1600" baseline="30000" dirty="0"/>
              <a:t>n</a:t>
            </a:r>
            <a:r>
              <a:rPr lang="en-US" sz="16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969613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2" grpId="0"/>
      <p:bldP spid="13" grpId="0"/>
      <p:bldP spid="15" grpId="0" animBg="1"/>
      <p:bldP spid="1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CB8892-AFB9-4044-BA9A-79CFB64C9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Welcome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1E8139-4450-2140-9237-4DA8D75773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38554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FDB21-3776-6F4F-A886-0BA6D45406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Silver linings (course objectives)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F3D398-248B-044D-9E92-E61B336DD2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6781800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Learn the foundational connections between computer science and control theory</a:t>
            </a:r>
          </a:p>
          <a:p>
            <a:r>
              <a:rPr lang="en-US" dirty="0"/>
              <a:t>Model everything</a:t>
            </a:r>
          </a:p>
          <a:p>
            <a:r>
              <a:rPr lang="en-US" dirty="0"/>
              <a:t>Introduction to key concepts in formal methods and cyberphysical systems; exposure to some of the most influential ideas in CS and </a:t>
            </a:r>
          </a:p>
          <a:p>
            <a:r>
              <a:rPr lang="en-US" dirty="0"/>
              <a:t>Learn powerful algorithms and tools</a:t>
            </a:r>
          </a:p>
          <a:p>
            <a:r>
              <a:rPr lang="en-US" dirty="0"/>
              <a:t>Jumpstart research</a:t>
            </a:r>
          </a:p>
          <a:p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71B36F4-17D7-D14B-8E69-46B20E2B8EE1}"/>
              </a:ext>
            </a:extLst>
          </p:cNvPr>
          <p:cNvSpPr/>
          <p:nvPr/>
        </p:nvSpPr>
        <p:spPr>
          <a:xfrm>
            <a:off x="8915400" y="2306018"/>
            <a:ext cx="3276600" cy="173258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sz="1400" dirty="0">
                <a:solidFill>
                  <a:schemeClr val="tx1"/>
                </a:solidFill>
              </a:rPr>
              <a:t>Programs, state machines, or differential equations, discrete or continuous state or both, Hybrid, switched, Deterministic or nondeterministic or both, composition, interfaces, abstraction, modeling languages, tools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E083BE2-89A5-544C-8482-9C1F5C0D7581}"/>
              </a:ext>
            </a:extLst>
          </p:cNvPr>
          <p:cNvSpPr/>
          <p:nvPr/>
        </p:nvSpPr>
        <p:spPr>
          <a:xfrm>
            <a:off x="8915400" y="1391618"/>
            <a:ext cx="3276600" cy="9144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sz="1400" dirty="0">
                <a:solidFill>
                  <a:schemeClr val="tx1"/>
                </a:solidFill>
              </a:rPr>
              <a:t>Invariant, barrier certificates, ranking functions, stability, self-stabilization, convergence, transition system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07DFA45-56F1-A745-915A-1D36AE14BBD8}"/>
              </a:ext>
            </a:extLst>
          </p:cNvPr>
          <p:cNvSpPr/>
          <p:nvPr/>
        </p:nvSpPr>
        <p:spPr>
          <a:xfrm>
            <a:off x="8915400" y="4038600"/>
            <a:ext cx="3276600" cy="11430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sz="1400" dirty="0">
                <a:solidFill>
                  <a:schemeClr val="tx1"/>
                </a:solidFill>
              </a:rPr>
              <a:t>satisfiability modulo theory, semantics, temporal logics, theorem provers, SAF solvers, ranking functions, data-driven verification, HYLAA, C2E2, </a:t>
            </a:r>
            <a:r>
              <a:rPr lang="en-US" sz="1400" dirty="0" err="1">
                <a:solidFill>
                  <a:schemeClr val="tx1"/>
                </a:solidFill>
              </a:rPr>
              <a:t>SpaceEx</a:t>
            </a:r>
            <a:r>
              <a:rPr lang="en-US" sz="1400" dirty="0">
                <a:solidFill>
                  <a:schemeClr val="tx1"/>
                </a:solidFill>
              </a:rPr>
              <a:t>, Flow*, Z3, … 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73B514C-ECD1-8A49-BFB2-FB687DF6A0B9}"/>
              </a:ext>
            </a:extLst>
          </p:cNvPr>
          <p:cNvSpPr/>
          <p:nvPr/>
        </p:nvSpPr>
        <p:spPr>
          <a:xfrm>
            <a:off x="8915400" y="5166732"/>
            <a:ext cx="3276600" cy="11430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sz="1400" dirty="0">
                <a:solidFill>
                  <a:schemeClr val="tx1"/>
                </a:solidFill>
              </a:rPr>
              <a:t>semester-long project, feedback, presentation, hardware, software, and data resources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5536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71456B-284A-3A40-A70D-579F98E750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Administrivia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B4A33D-F999-4244-AE5D-DBF75A99C1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the course works</a:t>
            </a:r>
          </a:p>
        </p:txBody>
      </p:sp>
    </p:spTree>
    <p:extLst>
      <p:ext uri="{BB962C8B-B14F-4D97-AF65-F5344CB8AC3E}">
        <p14:creationId xmlns:p14="http://schemas.microsoft.com/office/powerpoint/2010/main" val="25553374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FC053B0-9A95-1A4F-AE42-119B58BB3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Illinois 2019 Edition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3AAFFC3-3722-F742-A31B-22462B0BA5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https://wiki.illinois.edu/wiki/pages/viewpage.action?pageId=642598908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54323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6F936BF-626A-B647-A7CD-9D9CF0120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A50D3E2-574A-4444-8373-99F2BE3A2D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is this class about?</a:t>
            </a:r>
          </a:p>
        </p:txBody>
      </p:sp>
    </p:spTree>
    <p:extLst>
      <p:ext uri="{BB962C8B-B14F-4D97-AF65-F5344CB8AC3E}">
        <p14:creationId xmlns:p14="http://schemas.microsoft.com/office/powerpoint/2010/main" val="20171924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oup 51"/>
          <p:cNvGrpSpPr/>
          <p:nvPr/>
        </p:nvGrpSpPr>
        <p:grpSpPr>
          <a:xfrm>
            <a:off x="2675667" y="2366403"/>
            <a:ext cx="6840667" cy="1838491"/>
            <a:chOff x="758311" y="2413698"/>
            <a:chExt cx="6840667" cy="1838491"/>
          </a:xfrm>
        </p:grpSpPr>
        <p:cxnSp>
          <p:nvCxnSpPr>
            <p:cNvPr id="20" name="Straight Arrow Connector 19"/>
            <p:cNvCxnSpPr>
              <a:stCxn id="29" idx="1"/>
              <a:endCxn id="19" idx="3"/>
            </p:cNvCxnSpPr>
            <p:nvPr/>
          </p:nvCxnSpPr>
          <p:spPr>
            <a:xfrm flipH="1" flipV="1">
              <a:off x="2292184" y="3317444"/>
              <a:ext cx="906472" cy="15500"/>
            </a:xfrm>
            <a:prstGeom prst="straightConnector1">
              <a:avLst/>
            </a:prstGeom>
            <a:noFill/>
            <a:ln w="571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Flowchart: Card 20"/>
            <p:cNvSpPr/>
            <p:nvPr/>
          </p:nvSpPr>
          <p:spPr>
            <a:xfrm>
              <a:off x="6120935" y="3527727"/>
              <a:ext cx="1478043" cy="724462"/>
            </a:xfrm>
            <a:prstGeom prst="flowChartPunchedCard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Certificate</a:t>
              </a:r>
            </a:p>
          </p:txBody>
        </p:sp>
        <p:grpSp>
          <p:nvGrpSpPr>
            <p:cNvPr id="39" name="Group 38"/>
            <p:cNvGrpSpPr/>
            <p:nvPr/>
          </p:nvGrpSpPr>
          <p:grpSpPr>
            <a:xfrm>
              <a:off x="758311" y="2424571"/>
              <a:ext cx="1533873" cy="1785745"/>
              <a:chOff x="909428" y="1643255"/>
              <a:chExt cx="1533873" cy="1785745"/>
            </a:xfrm>
          </p:grpSpPr>
          <p:sp>
            <p:nvSpPr>
              <p:cNvPr id="19" name="Flowchart: Card 18"/>
              <p:cNvSpPr/>
              <p:nvPr/>
            </p:nvSpPr>
            <p:spPr>
              <a:xfrm>
                <a:off x="909428" y="1643255"/>
                <a:ext cx="1533873" cy="1785745"/>
              </a:xfrm>
              <a:prstGeom prst="flowChartPunchedCard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dirty="0">
                    <a:solidFill>
                      <a:schemeClr val="tx1"/>
                    </a:solidFill>
                  </a:rPr>
                  <a:t>System Model/Code &amp; Property</a:t>
                </a:r>
              </a:p>
              <a:p>
                <a:pPr algn="ctr"/>
                <a:endParaRPr lang="en-US" sz="1600" b="1" dirty="0">
                  <a:solidFill>
                    <a:schemeClr val="tx1"/>
                  </a:solidFill>
                </a:endParaRPr>
              </a:p>
              <a:p>
                <a:pPr algn="ctr"/>
                <a:endParaRPr lang="en-US" sz="1600" b="1" dirty="0">
                  <a:solidFill>
                    <a:schemeClr val="tx1"/>
                  </a:solidFill>
                </a:endParaRPr>
              </a:p>
              <a:p>
                <a:pPr algn="ctr"/>
                <a:endParaRPr lang="en-US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2" name="Oval 31"/>
              <p:cNvSpPr/>
              <p:nvPr/>
            </p:nvSpPr>
            <p:spPr>
              <a:xfrm rot="18329684">
                <a:off x="1636225" y="2832551"/>
                <a:ext cx="162014" cy="14013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>
                  <a:solidFill>
                    <a:schemeClr val="bg1"/>
                  </a:solidFill>
                </a:endParaRPr>
              </a:p>
            </p:txBody>
          </p:sp>
          <p:sp>
            <p:nvSpPr>
              <p:cNvPr id="33" name="Oval 32"/>
              <p:cNvSpPr/>
              <p:nvPr/>
            </p:nvSpPr>
            <p:spPr>
              <a:xfrm rot="18329684">
                <a:off x="1697872" y="3160829"/>
                <a:ext cx="162014" cy="14013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>
                  <a:solidFill>
                    <a:schemeClr val="bg1"/>
                  </a:solidFill>
                </a:endParaRPr>
              </a:p>
            </p:txBody>
          </p:sp>
          <p:sp>
            <p:nvSpPr>
              <p:cNvPr id="34" name="Oval 33"/>
              <p:cNvSpPr/>
              <p:nvPr/>
            </p:nvSpPr>
            <p:spPr>
              <a:xfrm rot="18329684">
                <a:off x="1358435" y="3091821"/>
                <a:ext cx="162014" cy="14013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35" name="Curved Connector 34"/>
              <p:cNvCxnSpPr>
                <a:stCxn id="34" idx="7"/>
                <a:endCxn id="32" idx="0"/>
              </p:cNvCxnSpPr>
              <p:nvPr/>
            </p:nvCxnSpPr>
            <p:spPr>
              <a:xfrm rot="12929684" flipH="1">
                <a:off x="1518721" y="2816660"/>
                <a:ext cx="55106" cy="315102"/>
              </a:xfrm>
              <a:prstGeom prst="curvedConnector3">
                <a:avLst>
                  <a:gd name="adj1" fmla="val -117057"/>
                </a:avLst>
              </a:prstGeom>
              <a:noFill/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Curved Connector 35"/>
              <p:cNvCxnSpPr>
                <a:stCxn id="34" idx="3"/>
                <a:endCxn id="33" idx="2"/>
              </p:cNvCxnSpPr>
              <p:nvPr/>
            </p:nvCxnSpPr>
            <p:spPr>
              <a:xfrm rot="12929684" flipH="1">
                <a:off x="1455742" y="3208484"/>
                <a:ext cx="266881" cy="117176"/>
              </a:xfrm>
              <a:prstGeom prst="curvedConnector2">
                <a:avLst/>
              </a:prstGeom>
              <a:noFill/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Curved Connector 36"/>
              <p:cNvCxnSpPr>
                <a:stCxn id="34" idx="6"/>
                <a:endCxn id="33" idx="7"/>
              </p:cNvCxnSpPr>
              <p:nvPr/>
            </p:nvCxnSpPr>
            <p:spPr>
              <a:xfrm rot="18329684">
                <a:off x="1570550" y="2992274"/>
                <a:ext cx="117176" cy="266881"/>
              </a:xfrm>
              <a:prstGeom prst="curvedConnector2">
                <a:avLst/>
              </a:prstGeom>
              <a:noFill/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Curved Connector 37"/>
              <p:cNvCxnSpPr>
                <a:stCxn id="33" idx="6"/>
                <a:endCxn id="32" idx="5"/>
              </p:cNvCxnSpPr>
              <p:nvPr/>
            </p:nvCxnSpPr>
            <p:spPr>
              <a:xfrm rot="18329684" flipV="1">
                <a:off x="1704495" y="2929221"/>
                <a:ext cx="207754" cy="191253"/>
              </a:xfrm>
              <a:prstGeom prst="curvedConnector2">
                <a:avLst/>
              </a:prstGeom>
              <a:noFill/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4" name="Flowchart: Card 23"/>
            <p:cNvSpPr/>
            <p:nvPr/>
          </p:nvSpPr>
          <p:spPr>
            <a:xfrm>
              <a:off x="6148566" y="2413698"/>
              <a:ext cx="1450412" cy="770935"/>
            </a:xfrm>
            <a:prstGeom prst="flowChartPunchedCard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Bug trace</a:t>
              </a: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3198656" y="2413699"/>
              <a:ext cx="1947829" cy="183849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tx1"/>
                </a:solidFill>
              </a:endParaRPr>
            </a:p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Algorithm</a:t>
              </a:r>
            </a:p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or Method</a:t>
              </a:r>
            </a:p>
            <a:p>
              <a:pPr algn="ctr"/>
              <a:endParaRPr lang="en-US" sz="320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Arrow Connector 27"/>
            <p:cNvCxnSpPr>
              <a:stCxn id="24" idx="1"/>
              <a:endCxn id="29" idx="3"/>
            </p:cNvCxnSpPr>
            <p:nvPr/>
          </p:nvCxnSpPr>
          <p:spPr>
            <a:xfrm flipH="1">
              <a:off x="5146485" y="2799166"/>
              <a:ext cx="1002081" cy="533778"/>
            </a:xfrm>
            <a:prstGeom prst="straightConnector1">
              <a:avLst/>
            </a:prstGeom>
            <a:noFill/>
            <a:ln w="571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>
              <a:stCxn id="21" idx="1"/>
              <a:endCxn id="29" idx="3"/>
            </p:cNvCxnSpPr>
            <p:nvPr/>
          </p:nvCxnSpPr>
          <p:spPr>
            <a:xfrm flipH="1" flipV="1">
              <a:off x="5146485" y="3332944"/>
              <a:ext cx="974450" cy="557014"/>
            </a:xfrm>
            <a:prstGeom prst="straightConnector1">
              <a:avLst/>
            </a:prstGeom>
            <a:noFill/>
            <a:ln w="571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8E6F2B65-0F9B-1344-A5AA-6A99970E4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verification problem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AE5373-EA94-42CD-B08F-88E8C680AB44}" type="slidenum">
              <a:rPr lang="en-US" smtClean="0"/>
              <a:t>4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239536" y="5324878"/>
            <a:ext cx="8001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Verification.</a:t>
            </a:r>
            <a:r>
              <a:rPr lang="en-US" sz="2400" dirty="0"/>
              <a:t> </a:t>
            </a:r>
            <a:r>
              <a:rPr lang="en-US" sz="2400" i="1" dirty="0">
                <a:solidFill>
                  <a:schemeClr val="bg1">
                    <a:lumMod val="50000"/>
                  </a:schemeClr>
                </a:solidFill>
              </a:rPr>
              <a:t>The action of demonstrating or proving to be true by means of evidence; formal assertion of truth. (OED)</a:t>
            </a:r>
          </a:p>
        </p:txBody>
      </p:sp>
    </p:spTree>
    <p:extLst>
      <p:ext uri="{BB962C8B-B14F-4D97-AF65-F5344CB8AC3E}">
        <p14:creationId xmlns:p14="http://schemas.microsoft.com/office/powerpoint/2010/main" val="261364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31"/>
    </mc:Choice>
    <mc:Fallback xmlns="">
      <p:transition spd="slow" advTm="12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B2F04-66BE-D14F-ACA9-A5159BB1D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example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A6216F6-CE4D-6C48-B832-37CA2ED8A570}"/>
              </a:ext>
            </a:extLst>
          </p:cNvPr>
          <p:cNvGrpSpPr/>
          <p:nvPr/>
        </p:nvGrpSpPr>
        <p:grpSpPr>
          <a:xfrm>
            <a:off x="2675667" y="2366403"/>
            <a:ext cx="6840667" cy="1838491"/>
            <a:chOff x="758311" y="2413698"/>
            <a:chExt cx="6840667" cy="1838491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F44FEB56-D8F1-0840-A61B-EDE0CA3750C6}"/>
                </a:ext>
              </a:extLst>
            </p:cNvPr>
            <p:cNvCxnSpPr>
              <a:stCxn id="9" idx="1"/>
              <a:endCxn id="12" idx="3"/>
            </p:cNvCxnSpPr>
            <p:nvPr/>
          </p:nvCxnSpPr>
          <p:spPr>
            <a:xfrm flipH="1" flipV="1">
              <a:off x="2292184" y="3317444"/>
              <a:ext cx="906472" cy="15500"/>
            </a:xfrm>
            <a:prstGeom prst="straightConnector1">
              <a:avLst/>
            </a:prstGeom>
            <a:noFill/>
            <a:ln w="571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Flowchart: Card 20">
              <a:extLst>
                <a:ext uri="{FF2B5EF4-FFF2-40B4-BE49-F238E27FC236}">
                  <a16:creationId xmlns:a16="http://schemas.microsoft.com/office/drawing/2014/main" id="{FDE47286-BDCD-5940-BB15-826F3C5A077A}"/>
                </a:ext>
              </a:extLst>
            </p:cNvPr>
            <p:cNvSpPr/>
            <p:nvPr/>
          </p:nvSpPr>
          <p:spPr>
            <a:xfrm>
              <a:off x="6120935" y="3527727"/>
              <a:ext cx="1478043" cy="724462"/>
            </a:xfrm>
            <a:prstGeom prst="flowChartPunchedCard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Certificate</a:t>
              </a: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2778FF89-8CF3-3149-92B0-0B20C7B9FE24}"/>
                </a:ext>
              </a:extLst>
            </p:cNvPr>
            <p:cNvGrpSpPr/>
            <p:nvPr/>
          </p:nvGrpSpPr>
          <p:grpSpPr>
            <a:xfrm>
              <a:off x="758311" y="2424571"/>
              <a:ext cx="1533873" cy="1785745"/>
              <a:chOff x="909428" y="1643255"/>
              <a:chExt cx="1533873" cy="1785745"/>
            </a:xfrm>
          </p:grpSpPr>
          <p:sp>
            <p:nvSpPr>
              <p:cNvPr id="12" name="Flowchart: Card 18">
                <a:extLst>
                  <a:ext uri="{FF2B5EF4-FFF2-40B4-BE49-F238E27FC236}">
                    <a16:creationId xmlns:a16="http://schemas.microsoft.com/office/drawing/2014/main" id="{DA800C9B-BC5B-CE43-87FA-86DA3789E257}"/>
                  </a:ext>
                </a:extLst>
              </p:cNvPr>
              <p:cNvSpPr/>
              <p:nvPr/>
            </p:nvSpPr>
            <p:spPr>
              <a:xfrm>
                <a:off x="909428" y="1643255"/>
                <a:ext cx="1533873" cy="1785745"/>
              </a:xfrm>
              <a:prstGeom prst="flowChartPunchedCard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dirty="0">
                    <a:solidFill>
                      <a:schemeClr val="tx1"/>
                    </a:solidFill>
                  </a:rPr>
                  <a:t>System Model/Code &amp; Property</a:t>
                </a:r>
              </a:p>
              <a:p>
                <a:pPr algn="ctr"/>
                <a:endParaRPr lang="en-US" sz="1600" b="1" dirty="0">
                  <a:solidFill>
                    <a:schemeClr val="tx1"/>
                  </a:solidFill>
                </a:endParaRPr>
              </a:p>
              <a:p>
                <a:pPr algn="ctr"/>
                <a:endParaRPr lang="en-US" sz="1600" b="1" dirty="0">
                  <a:solidFill>
                    <a:schemeClr val="tx1"/>
                  </a:solidFill>
                </a:endParaRPr>
              </a:p>
              <a:p>
                <a:pPr algn="ctr"/>
                <a:endParaRPr lang="en-US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D77B7DB1-2A0A-BC45-845A-0305D68C9077}"/>
                  </a:ext>
                </a:extLst>
              </p:cNvPr>
              <p:cNvSpPr/>
              <p:nvPr/>
            </p:nvSpPr>
            <p:spPr>
              <a:xfrm rot="18329684">
                <a:off x="1636225" y="2832551"/>
                <a:ext cx="162014" cy="14013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>
                  <a:solidFill>
                    <a:schemeClr val="bg1"/>
                  </a:solidFill>
                </a:endParaRPr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D7D0E77D-1BE3-8340-B72D-849A38658C2B}"/>
                  </a:ext>
                </a:extLst>
              </p:cNvPr>
              <p:cNvSpPr/>
              <p:nvPr/>
            </p:nvSpPr>
            <p:spPr>
              <a:xfrm rot="18329684">
                <a:off x="1697872" y="3160829"/>
                <a:ext cx="162014" cy="14013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>
                  <a:solidFill>
                    <a:schemeClr val="bg1"/>
                  </a:solidFill>
                </a:endParaRPr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53959190-83E1-3D4D-9D53-1538232BFC89}"/>
                  </a:ext>
                </a:extLst>
              </p:cNvPr>
              <p:cNvSpPr/>
              <p:nvPr/>
            </p:nvSpPr>
            <p:spPr>
              <a:xfrm rot="18329684">
                <a:off x="1358435" y="3091821"/>
                <a:ext cx="162014" cy="14013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16" name="Curved Connector 15">
                <a:extLst>
                  <a:ext uri="{FF2B5EF4-FFF2-40B4-BE49-F238E27FC236}">
                    <a16:creationId xmlns:a16="http://schemas.microsoft.com/office/drawing/2014/main" id="{4240EFDE-1AFC-6846-AFF5-12284AF5D3E9}"/>
                  </a:ext>
                </a:extLst>
              </p:cNvPr>
              <p:cNvCxnSpPr>
                <a:stCxn id="15" idx="7"/>
                <a:endCxn id="13" idx="0"/>
              </p:cNvCxnSpPr>
              <p:nvPr/>
            </p:nvCxnSpPr>
            <p:spPr>
              <a:xfrm rot="12929684" flipH="1">
                <a:off x="1518721" y="2816660"/>
                <a:ext cx="55106" cy="315102"/>
              </a:xfrm>
              <a:prstGeom prst="curvedConnector3">
                <a:avLst>
                  <a:gd name="adj1" fmla="val -117057"/>
                </a:avLst>
              </a:prstGeom>
              <a:noFill/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Curved Connector 16">
                <a:extLst>
                  <a:ext uri="{FF2B5EF4-FFF2-40B4-BE49-F238E27FC236}">
                    <a16:creationId xmlns:a16="http://schemas.microsoft.com/office/drawing/2014/main" id="{E4AC9B80-9E96-8D43-95C0-6B1268D3A17A}"/>
                  </a:ext>
                </a:extLst>
              </p:cNvPr>
              <p:cNvCxnSpPr>
                <a:stCxn id="15" idx="3"/>
                <a:endCxn id="14" idx="2"/>
              </p:cNvCxnSpPr>
              <p:nvPr/>
            </p:nvCxnSpPr>
            <p:spPr>
              <a:xfrm rot="12929684" flipH="1">
                <a:off x="1455742" y="3208484"/>
                <a:ext cx="266881" cy="117176"/>
              </a:xfrm>
              <a:prstGeom prst="curvedConnector2">
                <a:avLst/>
              </a:prstGeom>
              <a:noFill/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Curved Connector 17">
                <a:extLst>
                  <a:ext uri="{FF2B5EF4-FFF2-40B4-BE49-F238E27FC236}">
                    <a16:creationId xmlns:a16="http://schemas.microsoft.com/office/drawing/2014/main" id="{8A9CA551-5A05-E945-9F13-9873E2107790}"/>
                  </a:ext>
                </a:extLst>
              </p:cNvPr>
              <p:cNvCxnSpPr>
                <a:stCxn id="15" idx="6"/>
                <a:endCxn id="14" idx="7"/>
              </p:cNvCxnSpPr>
              <p:nvPr/>
            </p:nvCxnSpPr>
            <p:spPr>
              <a:xfrm rot="18329684">
                <a:off x="1570550" y="2992274"/>
                <a:ext cx="117176" cy="266881"/>
              </a:xfrm>
              <a:prstGeom prst="curvedConnector2">
                <a:avLst/>
              </a:prstGeom>
              <a:noFill/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Curved Connector 18">
                <a:extLst>
                  <a:ext uri="{FF2B5EF4-FFF2-40B4-BE49-F238E27FC236}">
                    <a16:creationId xmlns:a16="http://schemas.microsoft.com/office/drawing/2014/main" id="{ADDA97F8-1009-1A43-8808-BBB6BDD79D33}"/>
                  </a:ext>
                </a:extLst>
              </p:cNvPr>
              <p:cNvCxnSpPr>
                <a:stCxn id="14" idx="6"/>
                <a:endCxn id="13" idx="5"/>
              </p:cNvCxnSpPr>
              <p:nvPr/>
            </p:nvCxnSpPr>
            <p:spPr>
              <a:xfrm rot="18329684" flipV="1">
                <a:off x="1704495" y="2929221"/>
                <a:ext cx="207754" cy="191253"/>
              </a:xfrm>
              <a:prstGeom prst="curvedConnector2">
                <a:avLst/>
              </a:prstGeom>
              <a:noFill/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" name="Flowchart: Card 23">
              <a:extLst>
                <a:ext uri="{FF2B5EF4-FFF2-40B4-BE49-F238E27FC236}">
                  <a16:creationId xmlns:a16="http://schemas.microsoft.com/office/drawing/2014/main" id="{363711EF-1F34-D646-8B6B-03D061F2755B}"/>
                </a:ext>
              </a:extLst>
            </p:cNvPr>
            <p:cNvSpPr/>
            <p:nvPr/>
          </p:nvSpPr>
          <p:spPr>
            <a:xfrm>
              <a:off x="6148566" y="2413698"/>
              <a:ext cx="1450412" cy="770935"/>
            </a:xfrm>
            <a:prstGeom prst="flowChartPunchedCard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Bug trace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206D9D9-2688-464B-8229-D8CBB0B19C3A}"/>
                </a:ext>
              </a:extLst>
            </p:cNvPr>
            <p:cNvSpPr/>
            <p:nvPr/>
          </p:nvSpPr>
          <p:spPr>
            <a:xfrm>
              <a:off x="3198656" y="2413699"/>
              <a:ext cx="1947829" cy="183849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tx1"/>
                </a:solidFill>
              </a:endParaRPr>
            </a:p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Algorithm</a:t>
              </a:r>
            </a:p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or Method</a:t>
              </a:r>
            </a:p>
            <a:p>
              <a:pPr algn="ctr"/>
              <a:endParaRPr lang="en-US" sz="3200" dirty="0">
                <a:solidFill>
                  <a:schemeClr val="tx1"/>
                </a:solidFill>
              </a:endParaRP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130896B0-6F6A-9443-9B35-D9ADB8B364A4}"/>
                </a:ext>
              </a:extLst>
            </p:cNvPr>
            <p:cNvCxnSpPr>
              <a:stCxn id="8" idx="1"/>
              <a:endCxn id="9" idx="3"/>
            </p:cNvCxnSpPr>
            <p:nvPr/>
          </p:nvCxnSpPr>
          <p:spPr>
            <a:xfrm flipH="1">
              <a:off x="5146485" y="2799166"/>
              <a:ext cx="1002081" cy="533778"/>
            </a:xfrm>
            <a:prstGeom prst="straightConnector1">
              <a:avLst/>
            </a:prstGeom>
            <a:noFill/>
            <a:ln w="571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B5A9CD5F-FF28-A542-BA33-4BCE13653ABC}"/>
                </a:ext>
              </a:extLst>
            </p:cNvPr>
            <p:cNvCxnSpPr>
              <a:stCxn id="6" idx="1"/>
              <a:endCxn id="9" idx="3"/>
            </p:cNvCxnSpPr>
            <p:nvPr/>
          </p:nvCxnSpPr>
          <p:spPr>
            <a:xfrm flipH="1" flipV="1">
              <a:off x="5146485" y="3332944"/>
              <a:ext cx="974450" cy="557014"/>
            </a:xfrm>
            <a:prstGeom prst="straightConnector1">
              <a:avLst/>
            </a:prstGeom>
            <a:noFill/>
            <a:ln w="571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7E687308-2E80-6848-AACD-AACFD4FCC1DF}"/>
              </a:ext>
            </a:extLst>
          </p:cNvPr>
          <p:cNvSpPr/>
          <p:nvPr/>
        </p:nvSpPr>
        <p:spPr>
          <a:xfrm>
            <a:off x="224311" y="442685"/>
            <a:ext cx="2294666" cy="149709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/>
              <a:t>System.</a:t>
            </a:r>
            <a:r>
              <a:rPr lang="en-US" sz="1600" dirty="0"/>
              <a:t> A subroutine 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sort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(int a[])</a:t>
            </a:r>
          </a:p>
          <a:p>
            <a:r>
              <a:rPr lang="en-US" sz="1600" dirty="0"/>
              <a:t>for returning a sorted array of integers in some programming language, e.g. C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F989C58-1D97-BC4A-A5F6-29B78EE63599}"/>
              </a:ext>
            </a:extLst>
          </p:cNvPr>
          <p:cNvSpPr/>
          <p:nvPr/>
        </p:nvSpPr>
        <p:spPr>
          <a:xfrm>
            <a:off x="234740" y="3563960"/>
            <a:ext cx="2294666" cy="122983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/>
              <a:t>Requirement.</a:t>
            </a:r>
            <a:r>
              <a:rPr lang="en-US" sz="1600" dirty="0"/>
              <a:t> Output of 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sort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(int a[])</a:t>
            </a:r>
          </a:p>
          <a:p>
            <a:r>
              <a:rPr lang="en-US" sz="1600" dirty="0"/>
              <a:t>is the sorted version of the input array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a[]</a:t>
            </a:r>
            <a:endParaRPr lang="en-US" sz="160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37FD4E3-7D07-2A41-AAB7-1C4FB7C69E3B}"/>
              </a:ext>
            </a:extLst>
          </p:cNvPr>
          <p:cNvSpPr/>
          <p:nvPr/>
        </p:nvSpPr>
        <p:spPr>
          <a:xfrm>
            <a:off x="4942593" y="4810585"/>
            <a:ext cx="2294666" cy="122983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/>
              <a:t>Verifying compiler. </a:t>
            </a:r>
            <a:r>
              <a:rPr lang="en-US" sz="1600" dirty="0"/>
              <a:t>Checks that 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sort</a:t>
            </a:r>
            <a:r>
              <a:rPr lang="en-US" sz="1600" b="1" dirty="0"/>
              <a:t> </a:t>
            </a:r>
            <a:r>
              <a:rPr lang="en-US" sz="1600" dirty="0"/>
              <a:t>meets the requirement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3F6A9B8-B998-D746-B8B1-D5C9B823E110}"/>
              </a:ext>
            </a:extLst>
          </p:cNvPr>
          <p:cNvSpPr/>
          <p:nvPr/>
        </p:nvSpPr>
        <p:spPr>
          <a:xfrm>
            <a:off x="9671887" y="1762358"/>
            <a:ext cx="2294666" cy="122983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/>
              <a:t>counterexample. </a:t>
            </a:r>
            <a:r>
              <a:rPr lang="en-US" sz="1600" dirty="0"/>
              <a:t>A particular input array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sz="1600" dirty="0"/>
              <a:t> and initialization of 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sort</a:t>
            </a:r>
            <a:r>
              <a:rPr lang="en-US" sz="1600" dirty="0"/>
              <a:t> that produces wrong output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4643580-8B5C-394A-B0F3-ADB7C8F5365B}"/>
              </a:ext>
            </a:extLst>
          </p:cNvPr>
          <p:cNvSpPr/>
          <p:nvPr/>
        </p:nvSpPr>
        <p:spPr>
          <a:xfrm>
            <a:off x="9671887" y="3563960"/>
            <a:ext cx="2294666" cy="122983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dirty="0"/>
              <a:t>A mathematical proof that establishes that 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sort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(int a[])</a:t>
            </a:r>
            <a:r>
              <a:rPr lang="en-US" sz="1600" dirty="0"/>
              <a:t>works for all inputs in the given model M of C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AF48F11-59BE-8341-8AE4-9684DC67894E}"/>
              </a:ext>
            </a:extLst>
          </p:cNvPr>
          <p:cNvSpPr/>
          <p:nvPr/>
        </p:nvSpPr>
        <p:spPr>
          <a:xfrm>
            <a:off x="224311" y="2136952"/>
            <a:ext cx="2294666" cy="85524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dirty="0"/>
              <a:t>A model M for execution of  programs in C</a:t>
            </a:r>
          </a:p>
        </p:txBody>
      </p:sp>
    </p:spTree>
    <p:extLst>
      <p:ext uri="{BB962C8B-B14F-4D97-AF65-F5344CB8AC3E}">
        <p14:creationId xmlns:p14="http://schemas.microsoft.com/office/powerpoint/2010/main" val="1805931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B2F04-66BE-D14F-ACA9-A5159BB1D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</a:t>
            </a:r>
            <a:r>
              <a:rPr lang="en-US" i="1" dirty="0"/>
              <a:t>cyberphysical</a:t>
            </a:r>
            <a:r>
              <a:rPr lang="en-US" dirty="0"/>
              <a:t> example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A6216F6-CE4D-6C48-B832-37CA2ED8A570}"/>
              </a:ext>
            </a:extLst>
          </p:cNvPr>
          <p:cNvGrpSpPr/>
          <p:nvPr/>
        </p:nvGrpSpPr>
        <p:grpSpPr>
          <a:xfrm>
            <a:off x="2675667" y="2366403"/>
            <a:ext cx="6840667" cy="1838491"/>
            <a:chOff x="758311" y="2413698"/>
            <a:chExt cx="6840667" cy="1838491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F44FEB56-D8F1-0840-A61B-EDE0CA3750C6}"/>
                </a:ext>
              </a:extLst>
            </p:cNvPr>
            <p:cNvCxnSpPr>
              <a:stCxn id="9" idx="1"/>
              <a:endCxn id="12" idx="3"/>
            </p:cNvCxnSpPr>
            <p:nvPr/>
          </p:nvCxnSpPr>
          <p:spPr>
            <a:xfrm flipH="1" flipV="1">
              <a:off x="2292184" y="3317444"/>
              <a:ext cx="906472" cy="15500"/>
            </a:xfrm>
            <a:prstGeom prst="straightConnector1">
              <a:avLst/>
            </a:prstGeom>
            <a:noFill/>
            <a:ln w="571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Flowchart: Card 20">
              <a:extLst>
                <a:ext uri="{FF2B5EF4-FFF2-40B4-BE49-F238E27FC236}">
                  <a16:creationId xmlns:a16="http://schemas.microsoft.com/office/drawing/2014/main" id="{FDE47286-BDCD-5940-BB15-826F3C5A077A}"/>
                </a:ext>
              </a:extLst>
            </p:cNvPr>
            <p:cNvSpPr/>
            <p:nvPr/>
          </p:nvSpPr>
          <p:spPr>
            <a:xfrm>
              <a:off x="6120935" y="3527727"/>
              <a:ext cx="1478043" cy="724462"/>
            </a:xfrm>
            <a:prstGeom prst="flowChartPunchedCard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Certificate</a:t>
              </a: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2778FF89-8CF3-3149-92B0-0B20C7B9FE24}"/>
                </a:ext>
              </a:extLst>
            </p:cNvPr>
            <p:cNvGrpSpPr/>
            <p:nvPr/>
          </p:nvGrpSpPr>
          <p:grpSpPr>
            <a:xfrm>
              <a:off x="758311" y="2424571"/>
              <a:ext cx="1533873" cy="1785745"/>
              <a:chOff x="909428" y="1643255"/>
              <a:chExt cx="1533873" cy="1785745"/>
            </a:xfrm>
          </p:grpSpPr>
          <p:sp>
            <p:nvSpPr>
              <p:cNvPr id="12" name="Flowchart: Card 18">
                <a:extLst>
                  <a:ext uri="{FF2B5EF4-FFF2-40B4-BE49-F238E27FC236}">
                    <a16:creationId xmlns:a16="http://schemas.microsoft.com/office/drawing/2014/main" id="{DA800C9B-BC5B-CE43-87FA-86DA3789E257}"/>
                  </a:ext>
                </a:extLst>
              </p:cNvPr>
              <p:cNvSpPr/>
              <p:nvPr/>
            </p:nvSpPr>
            <p:spPr>
              <a:xfrm>
                <a:off x="909428" y="1643255"/>
                <a:ext cx="1533873" cy="1785745"/>
              </a:xfrm>
              <a:prstGeom prst="flowChartPunchedCard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dirty="0">
                    <a:solidFill>
                      <a:schemeClr val="tx1"/>
                    </a:solidFill>
                  </a:rPr>
                  <a:t>System Model/Code &amp; Property</a:t>
                </a:r>
              </a:p>
              <a:p>
                <a:pPr algn="ctr"/>
                <a:endParaRPr lang="en-US" sz="1600" b="1" dirty="0">
                  <a:solidFill>
                    <a:schemeClr val="tx1"/>
                  </a:solidFill>
                </a:endParaRPr>
              </a:p>
              <a:p>
                <a:pPr algn="ctr"/>
                <a:endParaRPr lang="en-US" sz="1600" b="1" dirty="0">
                  <a:solidFill>
                    <a:schemeClr val="tx1"/>
                  </a:solidFill>
                </a:endParaRPr>
              </a:p>
              <a:p>
                <a:pPr algn="ctr"/>
                <a:endParaRPr lang="en-US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D77B7DB1-2A0A-BC45-845A-0305D68C9077}"/>
                  </a:ext>
                </a:extLst>
              </p:cNvPr>
              <p:cNvSpPr/>
              <p:nvPr/>
            </p:nvSpPr>
            <p:spPr>
              <a:xfrm rot="18329684">
                <a:off x="1636225" y="2832551"/>
                <a:ext cx="162014" cy="14013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>
                  <a:solidFill>
                    <a:schemeClr val="bg1"/>
                  </a:solidFill>
                </a:endParaRPr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D7D0E77D-1BE3-8340-B72D-849A38658C2B}"/>
                  </a:ext>
                </a:extLst>
              </p:cNvPr>
              <p:cNvSpPr/>
              <p:nvPr/>
            </p:nvSpPr>
            <p:spPr>
              <a:xfrm rot="18329684">
                <a:off x="1697872" y="3160829"/>
                <a:ext cx="162014" cy="14013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>
                  <a:solidFill>
                    <a:schemeClr val="bg1"/>
                  </a:solidFill>
                </a:endParaRPr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53959190-83E1-3D4D-9D53-1538232BFC89}"/>
                  </a:ext>
                </a:extLst>
              </p:cNvPr>
              <p:cNvSpPr/>
              <p:nvPr/>
            </p:nvSpPr>
            <p:spPr>
              <a:xfrm rot="18329684">
                <a:off x="1358435" y="3091821"/>
                <a:ext cx="162014" cy="14013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16" name="Curved Connector 15">
                <a:extLst>
                  <a:ext uri="{FF2B5EF4-FFF2-40B4-BE49-F238E27FC236}">
                    <a16:creationId xmlns:a16="http://schemas.microsoft.com/office/drawing/2014/main" id="{4240EFDE-1AFC-6846-AFF5-12284AF5D3E9}"/>
                  </a:ext>
                </a:extLst>
              </p:cNvPr>
              <p:cNvCxnSpPr>
                <a:stCxn id="15" idx="7"/>
                <a:endCxn id="13" idx="0"/>
              </p:cNvCxnSpPr>
              <p:nvPr/>
            </p:nvCxnSpPr>
            <p:spPr>
              <a:xfrm rot="12929684" flipH="1">
                <a:off x="1518721" y="2816660"/>
                <a:ext cx="55106" cy="315102"/>
              </a:xfrm>
              <a:prstGeom prst="curvedConnector3">
                <a:avLst>
                  <a:gd name="adj1" fmla="val -117057"/>
                </a:avLst>
              </a:prstGeom>
              <a:noFill/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Curved Connector 16">
                <a:extLst>
                  <a:ext uri="{FF2B5EF4-FFF2-40B4-BE49-F238E27FC236}">
                    <a16:creationId xmlns:a16="http://schemas.microsoft.com/office/drawing/2014/main" id="{E4AC9B80-9E96-8D43-95C0-6B1268D3A17A}"/>
                  </a:ext>
                </a:extLst>
              </p:cNvPr>
              <p:cNvCxnSpPr>
                <a:stCxn id="15" idx="3"/>
                <a:endCxn id="14" idx="2"/>
              </p:cNvCxnSpPr>
              <p:nvPr/>
            </p:nvCxnSpPr>
            <p:spPr>
              <a:xfrm rot="12929684" flipH="1">
                <a:off x="1455742" y="3208484"/>
                <a:ext cx="266881" cy="117176"/>
              </a:xfrm>
              <a:prstGeom prst="curvedConnector2">
                <a:avLst/>
              </a:prstGeom>
              <a:noFill/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Curved Connector 17">
                <a:extLst>
                  <a:ext uri="{FF2B5EF4-FFF2-40B4-BE49-F238E27FC236}">
                    <a16:creationId xmlns:a16="http://schemas.microsoft.com/office/drawing/2014/main" id="{8A9CA551-5A05-E945-9F13-9873E2107790}"/>
                  </a:ext>
                </a:extLst>
              </p:cNvPr>
              <p:cNvCxnSpPr>
                <a:stCxn id="15" idx="6"/>
                <a:endCxn id="14" idx="7"/>
              </p:cNvCxnSpPr>
              <p:nvPr/>
            </p:nvCxnSpPr>
            <p:spPr>
              <a:xfrm rot="18329684">
                <a:off x="1570550" y="2992274"/>
                <a:ext cx="117176" cy="266881"/>
              </a:xfrm>
              <a:prstGeom prst="curvedConnector2">
                <a:avLst/>
              </a:prstGeom>
              <a:noFill/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Curved Connector 18">
                <a:extLst>
                  <a:ext uri="{FF2B5EF4-FFF2-40B4-BE49-F238E27FC236}">
                    <a16:creationId xmlns:a16="http://schemas.microsoft.com/office/drawing/2014/main" id="{ADDA97F8-1009-1A43-8808-BBB6BDD79D33}"/>
                  </a:ext>
                </a:extLst>
              </p:cNvPr>
              <p:cNvCxnSpPr>
                <a:stCxn id="14" idx="6"/>
                <a:endCxn id="13" idx="5"/>
              </p:cNvCxnSpPr>
              <p:nvPr/>
            </p:nvCxnSpPr>
            <p:spPr>
              <a:xfrm rot="18329684" flipV="1">
                <a:off x="1704495" y="2929221"/>
                <a:ext cx="207754" cy="191253"/>
              </a:xfrm>
              <a:prstGeom prst="curvedConnector2">
                <a:avLst/>
              </a:prstGeom>
              <a:noFill/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" name="Flowchart: Card 23">
              <a:extLst>
                <a:ext uri="{FF2B5EF4-FFF2-40B4-BE49-F238E27FC236}">
                  <a16:creationId xmlns:a16="http://schemas.microsoft.com/office/drawing/2014/main" id="{363711EF-1F34-D646-8B6B-03D061F2755B}"/>
                </a:ext>
              </a:extLst>
            </p:cNvPr>
            <p:cNvSpPr/>
            <p:nvPr/>
          </p:nvSpPr>
          <p:spPr>
            <a:xfrm>
              <a:off x="6148566" y="2413698"/>
              <a:ext cx="1450412" cy="770935"/>
            </a:xfrm>
            <a:prstGeom prst="flowChartPunchedCard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Bug trace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206D9D9-2688-464B-8229-D8CBB0B19C3A}"/>
                </a:ext>
              </a:extLst>
            </p:cNvPr>
            <p:cNvSpPr/>
            <p:nvPr/>
          </p:nvSpPr>
          <p:spPr>
            <a:xfrm>
              <a:off x="3198656" y="2413699"/>
              <a:ext cx="1947829" cy="183849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tx1"/>
                </a:solidFill>
              </a:endParaRPr>
            </a:p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Algorithm</a:t>
              </a:r>
            </a:p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or Method</a:t>
              </a:r>
            </a:p>
            <a:p>
              <a:pPr algn="ctr"/>
              <a:endParaRPr lang="en-US" sz="3200" dirty="0">
                <a:solidFill>
                  <a:schemeClr val="tx1"/>
                </a:solidFill>
              </a:endParaRP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130896B0-6F6A-9443-9B35-D9ADB8B364A4}"/>
                </a:ext>
              </a:extLst>
            </p:cNvPr>
            <p:cNvCxnSpPr>
              <a:stCxn id="8" idx="1"/>
              <a:endCxn id="9" idx="3"/>
            </p:cNvCxnSpPr>
            <p:nvPr/>
          </p:nvCxnSpPr>
          <p:spPr>
            <a:xfrm flipH="1">
              <a:off x="5146485" y="2799166"/>
              <a:ext cx="1002081" cy="533778"/>
            </a:xfrm>
            <a:prstGeom prst="straightConnector1">
              <a:avLst/>
            </a:prstGeom>
            <a:noFill/>
            <a:ln w="571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B5A9CD5F-FF28-A542-BA33-4BCE13653ABC}"/>
                </a:ext>
              </a:extLst>
            </p:cNvPr>
            <p:cNvCxnSpPr>
              <a:stCxn id="6" idx="1"/>
              <a:endCxn id="9" idx="3"/>
            </p:cNvCxnSpPr>
            <p:nvPr/>
          </p:nvCxnSpPr>
          <p:spPr>
            <a:xfrm flipH="1" flipV="1">
              <a:off x="5146485" y="3332944"/>
              <a:ext cx="974450" cy="557014"/>
            </a:xfrm>
            <a:prstGeom prst="straightConnector1">
              <a:avLst/>
            </a:prstGeom>
            <a:noFill/>
            <a:ln w="571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7E687308-2E80-6848-AACD-AACFD4FCC1DF}"/>
              </a:ext>
            </a:extLst>
          </p:cNvPr>
          <p:cNvSpPr/>
          <p:nvPr/>
        </p:nvSpPr>
        <p:spPr>
          <a:xfrm>
            <a:off x="224311" y="442685"/>
            <a:ext cx="2294666" cy="149709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/>
              <a:t>System.</a:t>
            </a:r>
            <a:r>
              <a:rPr lang="en-US" sz="1600" dirty="0"/>
              <a:t> A program/system for </a:t>
            </a:r>
            <a:r>
              <a:rPr lang="en-US" sz="1600" i="1" dirty="0"/>
              <a:t>lane keeping control </a:t>
            </a:r>
            <a:r>
              <a:rPr lang="en-US" sz="1600" dirty="0"/>
              <a:t>for vehicles</a:t>
            </a:r>
            <a:endParaRPr lang="en-US" sz="1600" i="1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F989C58-1D97-BC4A-A5F6-29B78EE63599}"/>
              </a:ext>
            </a:extLst>
          </p:cNvPr>
          <p:cNvSpPr/>
          <p:nvPr/>
        </p:nvSpPr>
        <p:spPr>
          <a:xfrm>
            <a:off x="234740" y="3563960"/>
            <a:ext cx="2294666" cy="122983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/>
              <a:t>Requirement.</a:t>
            </a:r>
            <a:r>
              <a:rPr lang="en-US" sz="1600" dirty="0"/>
              <a:t> The vehicle does not go outside the lane boundaries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37FD4E3-7D07-2A41-AAB7-1C4FB7C69E3B}"/>
              </a:ext>
            </a:extLst>
          </p:cNvPr>
          <p:cNvSpPr/>
          <p:nvPr/>
        </p:nvSpPr>
        <p:spPr>
          <a:xfrm>
            <a:off x="4942593" y="4810585"/>
            <a:ext cx="2294666" cy="122983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Verification tool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3F6A9B8-B998-D746-B8B1-D5C9B823E110}"/>
              </a:ext>
            </a:extLst>
          </p:cNvPr>
          <p:cNvSpPr/>
          <p:nvPr/>
        </p:nvSpPr>
        <p:spPr>
          <a:xfrm>
            <a:off x="9671887" y="1153704"/>
            <a:ext cx="2294666" cy="183848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/>
              <a:t>counterexample. </a:t>
            </a:r>
            <a:r>
              <a:rPr lang="en-US" sz="1600" dirty="0"/>
              <a:t>A particular environment situation (lane geometry, sensor failure, computer configuration) that makes the vehicle go outside lanes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4643580-8B5C-394A-B0F3-ADB7C8F5365B}"/>
              </a:ext>
            </a:extLst>
          </p:cNvPr>
          <p:cNvSpPr/>
          <p:nvPr/>
        </p:nvSpPr>
        <p:spPr>
          <a:xfrm>
            <a:off x="9671887" y="3563960"/>
            <a:ext cx="2294666" cy="138904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dirty="0"/>
              <a:t>A mathematical proof that establishes that for all </a:t>
            </a:r>
            <a:r>
              <a:rPr lang="en-US" sz="1600" i="1" dirty="0"/>
              <a:t>allowed </a:t>
            </a:r>
            <a:r>
              <a:rPr lang="en-US" sz="1600" dirty="0"/>
              <a:t>inputs and environments the vehicle stays with the lane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AF48F11-59BE-8341-8AE4-9684DC67894E}"/>
              </a:ext>
            </a:extLst>
          </p:cNvPr>
          <p:cNvSpPr/>
          <p:nvPr/>
        </p:nvSpPr>
        <p:spPr>
          <a:xfrm>
            <a:off x="224311" y="2136952"/>
            <a:ext cx="2294666" cy="115708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dirty="0"/>
              <a:t>Model/assumptions for executing such programs including the effects on the physical vehicle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FEE18DE-9F43-174C-B3F6-8514081E373E}"/>
              </a:ext>
            </a:extLst>
          </p:cNvPr>
          <p:cNvSpPr txBox="1"/>
          <p:nvPr/>
        </p:nvSpPr>
        <p:spPr>
          <a:xfrm>
            <a:off x="1171415" y="6293270"/>
            <a:ext cx="10419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When can we build such a tool? How expensive is it? How well is it going to work? Under what assumptions? </a:t>
            </a:r>
          </a:p>
        </p:txBody>
      </p:sp>
    </p:spTree>
    <p:extLst>
      <p:ext uri="{BB962C8B-B14F-4D97-AF65-F5344CB8AC3E}">
        <p14:creationId xmlns:p14="http://schemas.microsoft.com/office/powerpoint/2010/main" val="631430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058486-8B44-1E4D-A084-6347DF7A3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Verifying cyberphysical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BD5DC4-D027-B042-BDE4-61C6D35435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i="1" dirty="0">
                <a:solidFill>
                  <a:srgbClr val="0070C0"/>
                </a:solidFill>
                <a:latin typeface="+mj-lt"/>
              </a:rPr>
              <a:t>Cyberphysical system (CPS)</a:t>
            </a:r>
            <a:r>
              <a:rPr lang="en-US" dirty="0">
                <a:latin typeface="+mj-lt"/>
              </a:rPr>
              <a:t>: a computer controlling something physical. For example, car, drone, medical device, power grid, etc.</a:t>
            </a:r>
          </a:p>
          <a:p>
            <a:r>
              <a:rPr lang="en-US" dirty="0">
                <a:latin typeface="+mj-lt"/>
              </a:rPr>
              <a:t>The number of possible behaviors* usually uncountably infinite</a:t>
            </a:r>
          </a:p>
          <a:p>
            <a:r>
              <a:rPr lang="en-US" dirty="0">
                <a:solidFill>
                  <a:srgbClr val="0070C0"/>
                </a:solidFill>
                <a:latin typeface="+mj-lt"/>
              </a:rPr>
              <a:t>Requirement</a:t>
            </a:r>
            <a:r>
              <a:rPr lang="en-US" dirty="0">
                <a:latin typeface="+mj-lt"/>
              </a:rPr>
              <a:t>: Assertions about all </a:t>
            </a:r>
            <a:r>
              <a:rPr lang="en-US" i="1" dirty="0">
                <a:latin typeface="+mj-lt"/>
              </a:rPr>
              <a:t>behaviors</a:t>
            </a:r>
            <a:endParaRPr lang="en-US" dirty="0">
              <a:latin typeface="+mj-lt"/>
            </a:endParaRPr>
          </a:p>
          <a:p>
            <a:pPr lvl="1"/>
            <a:r>
              <a:rPr lang="en-US" dirty="0">
                <a:latin typeface="+mj-lt"/>
              </a:rPr>
              <a:t>Under all nominal conditions the vehicle stays within the lanes</a:t>
            </a:r>
          </a:p>
          <a:p>
            <a:pPr lvl="1"/>
            <a:r>
              <a:rPr lang="en-US" dirty="0">
                <a:latin typeface="+mj-lt"/>
              </a:rPr>
              <a:t>Under all nominal driving conditions the emissions are within the prescribed range</a:t>
            </a:r>
          </a:p>
          <a:p>
            <a:pPr lvl="1"/>
            <a:r>
              <a:rPr lang="en-US" dirty="0">
                <a:latin typeface="+mj-lt"/>
              </a:rPr>
              <a:t>The drone visits the waypoints while avoiding collisions</a:t>
            </a:r>
          </a:p>
          <a:p>
            <a:pPr lvl="1"/>
            <a:r>
              <a:rPr lang="en-US" dirty="0">
                <a:latin typeface="+mj-lt"/>
              </a:rPr>
              <a:t>Insulin pump maintains blood glucose level to within the prescribed range</a:t>
            </a:r>
          </a:p>
          <a:p>
            <a:r>
              <a:rPr lang="en-US" dirty="0">
                <a:solidFill>
                  <a:srgbClr val="0070C0"/>
                </a:solidFill>
                <a:latin typeface="+mj-lt"/>
              </a:rPr>
              <a:t>Testing</a:t>
            </a:r>
            <a:r>
              <a:rPr lang="en-US" dirty="0">
                <a:latin typeface="+mj-lt"/>
              </a:rPr>
              <a:t>: evaluates requirements on a finite number of behaviors</a:t>
            </a:r>
          </a:p>
          <a:p>
            <a:r>
              <a:rPr lang="en-US" dirty="0">
                <a:solidFill>
                  <a:srgbClr val="0070C0"/>
                </a:solidFill>
                <a:latin typeface="+mj-lt"/>
              </a:rPr>
              <a:t>Verification</a:t>
            </a:r>
            <a:r>
              <a:rPr lang="en-US" dirty="0">
                <a:latin typeface="+mj-lt"/>
              </a:rPr>
              <a:t>: aims to prove requirements over all behaviors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31B55C-A01F-604F-829B-DA7A10AF80D7}"/>
              </a:ext>
            </a:extLst>
          </p:cNvPr>
          <p:cNvSpPr txBox="1"/>
          <p:nvPr/>
        </p:nvSpPr>
        <p:spPr>
          <a:xfrm>
            <a:off x="457200" y="6488668"/>
            <a:ext cx="25074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 To be defined precisely</a:t>
            </a:r>
          </a:p>
        </p:txBody>
      </p:sp>
    </p:spTree>
    <p:extLst>
      <p:ext uri="{BB962C8B-B14F-4D97-AF65-F5344CB8AC3E}">
        <p14:creationId xmlns:p14="http://schemas.microsoft.com/office/powerpoint/2010/main" val="2404727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E71163A-52EF-454D-A357-35C4F9E64D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799E284-2DEE-5248-A129-484E485B89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600" i="1" dirty="0">
                <a:ea typeface="Cambria Math" panose="02040503050406030204" pitchFamily="18" charset="0"/>
              </a:rPr>
              <a:t>Write programs that prove correctness of other programs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47683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DPC">
            <a:hlinkClick r:id="" action="ppaction://media"/>
            <a:extLst>
              <a:ext uri="{FF2B5EF4-FFF2-40B4-BE49-F238E27FC236}">
                <a16:creationId xmlns:a16="http://schemas.microsoft.com/office/drawing/2014/main" id="{7F76ECF4-5739-4908-AC62-0F1067F33012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32859" end="6412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55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1AD7B3-5889-490B-88C2-BF3BC4E57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B721A8-26B7-5B47-BBA1-1167E92210A7}"/>
              </a:ext>
            </a:extLst>
          </p:cNvPr>
          <p:cNvSpPr txBox="1"/>
          <p:nvPr/>
        </p:nvSpPr>
        <p:spPr>
          <a:xfrm>
            <a:off x="8713752" y="6366152"/>
            <a:ext cx="3450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video from talk by Amnon </a:t>
            </a:r>
            <a:r>
              <a:rPr lang="en-US" dirty="0" err="1">
                <a:solidFill>
                  <a:schemeClr val="bg1"/>
                </a:solidFill>
              </a:rPr>
              <a:t>Shashua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2048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719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12533</TotalTime>
  <Words>1767</Words>
  <Application>Microsoft Macintosh PowerPoint</Application>
  <PresentationFormat>Widescreen</PresentationFormat>
  <Paragraphs>244</Paragraphs>
  <Slides>22</Slides>
  <Notes>9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Calibri</vt:lpstr>
      <vt:lpstr>Courier New</vt:lpstr>
      <vt:lpstr>Wingdings</vt:lpstr>
      <vt:lpstr>Office Theme</vt:lpstr>
      <vt:lpstr>Introduction to the course: Verifying cyberphysical systems </vt:lpstr>
      <vt:lpstr>Welcome</vt:lpstr>
      <vt:lpstr>Introduction</vt:lpstr>
      <vt:lpstr>The verification problem</vt:lpstr>
      <vt:lpstr>An example</vt:lpstr>
      <vt:lpstr>An cyberphysical example</vt:lpstr>
      <vt:lpstr>Verifying cyberphysical system</vt:lpstr>
      <vt:lpstr>Goal</vt:lpstr>
      <vt:lpstr>PowerPoint Presentation</vt:lpstr>
      <vt:lpstr>Suppose Hamlet’s car has 2 choices every 10ms, how many positions could it be in in 10 seconds? Predicting all futures</vt:lpstr>
      <vt:lpstr>State space explosion! Number of states grow exponentially with time!</vt:lpstr>
      <vt:lpstr>PowerPoint Presentation</vt:lpstr>
      <vt:lpstr>Why is air-travel safe?</vt:lpstr>
      <vt:lpstr>PowerPoint Presentation</vt:lpstr>
      <vt:lpstr>PowerPoint Presentation</vt:lpstr>
      <vt:lpstr>Beyond ECE/CS 584</vt:lpstr>
      <vt:lpstr>Verification aims to mathematically prove requirements over all behaviors</vt:lpstr>
      <vt:lpstr>Verifying hybrid models is a very hard problem</vt:lpstr>
      <vt:lpstr>Odd perspectives on scalability</vt:lpstr>
      <vt:lpstr>Silver linings (course objectives)</vt:lpstr>
      <vt:lpstr>Administrivia</vt:lpstr>
      <vt:lpstr>Illinois 2019 Edition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Sayan Mitras</dc:creator>
  <cp:keywords>Introduction, Formalization of Mathematics, Proofs</cp:keywords>
  <cp:lastModifiedBy>Mitra, Sayan</cp:lastModifiedBy>
  <cp:revision>173</cp:revision>
  <dcterms:created xsi:type="dcterms:W3CDTF">2012-08-27T20:41:55Z</dcterms:created>
  <dcterms:modified xsi:type="dcterms:W3CDTF">2019-08-27T19:28:49Z</dcterms:modified>
  <cp:category>ECE584</cp:category>
</cp:coreProperties>
</file>